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8" r:id="rId2"/>
    <p:sldId id="281" r:id="rId3"/>
    <p:sldId id="279" r:id="rId4"/>
    <p:sldId id="284" r:id="rId5"/>
    <p:sldId id="286" r:id="rId6"/>
    <p:sldId id="287" r:id="rId7"/>
    <p:sldId id="285" r:id="rId8"/>
    <p:sldId id="283" r:id="rId9"/>
  </p:sldIdLst>
  <p:sldSz cx="6858000" cy="9144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2F2F2"/>
    <a:srgbClr val="C0C0C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98" d="100"/>
          <a:sy n="98" d="100"/>
        </p:scale>
        <p:origin x="-1836" y="2502"/>
      </p:cViewPr>
      <p:guideLst>
        <p:guide orient="horz" pos="2880"/>
        <p:guide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3076363" cy="511731"/>
          </a:xfrm>
          <a:prstGeom prst="rect">
            <a:avLst/>
          </a:prstGeom>
        </p:spPr>
        <p:txBody>
          <a:bodyPr vert="horz" lIns="94419" tIns="47209" rIns="94419" bIns="47209" rtlCol="0"/>
          <a:lstStyle>
            <a:lvl1pPr algn="l">
              <a:defRPr sz="1200"/>
            </a:lvl1pPr>
          </a:lstStyle>
          <a:p>
            <a:endParaRPr lang="it-IT"/>
          </a:p>
        </p:txBody>
      </p:sp>
      <p:sp>
        <p:nvSpPr>
          <p:cNvPr id="3" name="Segnaposto data 2"/>
          <p:cNvSpPr>
            <a:spLocks noGrp="1"/>
          </p:cNvSpPr>
          <p:nvPr>
            <p:ph type="dt" idx="1"/>
          </p:nvPr>
        </p:nvSpPr>
        <p:spPr>
          <a:xfrm>
            <a:off x="4021295" y="1"/>
            <a:ext cx="3076363" cy="511731"/>
          </a:xfrm>
          <a:prstGeom prst="rect">
            <a:avLst/>
          </a:prstGeom>
        </p:spPr>
        <p:txBody>
          <a:bodyPr vert="horz" lIns="94419" tIns="47209" rIns="94419" bIns="47209" rtlCol="0"/>
          <a:lstStyle>
            <a:lvl1pPr algn="r">
              <a:defRPr sz="1200"/>
            </a:lvl1pPr>
          </a:lstStyle>
          <a:p>
            <a:fld id="{F7A1BD10-3A32-41E7-B049-C2EF05EEFE49}" type="datetimeFigureOut">
              <a:rPr lang="it-IT" smtClean="0"/>
              <a:pPr/>
              <a:t>06/11/2014</a:t>
            </a:fld>
            <a:endParaRPr lang="it-IT"/>
          </a:p>
        </p:txBody>
      </p:sp>
      <p:sp>
        <p:nvSpPr>
          <p:cNvPr id="4" name="Segnaposto immagine diapositiva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4419" tIns="47209" rIns="94419" bIns="47209" rtlCol="0" anchor="ctr"/>
          <a:lstStyle/>
          <a:p>
            <a:endParaRPr lang="it-IT"/>
          </a:p>
        </p:txBody>
      </p:sp>
      <p:sp>
        <p:nvSpPr>
          <p:cNvPr id="5" name="Segnaposto note 4"/>
          <p:cNvSpPr>
            <a:spLocks noGrp="1"/>
          </p:cNvSpPr>
          <p:nvPr>
            <p:ph type="body" sz="quarter" idx="3"/>
          </p:nvPr>
        </p:nvSpPr>
        <p:spPr>
          <a:xfrm>
            <a:off x="709930" y="4861442"/>
            <a:ext cx="5679440" cy="4605576"/>
          </a:xfrm>
          <a:prstGeom prst="rect">
            <a:avLst/>
          </a:prstGeom>
        </p:spPr>
        <p:txBody>
          <a:bodyPr vert="horz" lIns="94419" tIns="47209" rIns="94419" bIns="47209"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721107"/>
            <a:ext cx="3076363" cy="511731"/>
          </a:xfrm>
          <a:prstGeom prst="rect">
            <a:avLst/>
          </a:prstGeom>
        </p:spPr>
        <p:txBody>
          <a:bodyPr vert="horz" lIns="94419" tIns="47209" rIns="94419" bIns="47209"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295" y="9721107"/>
            <a:ext cx="3076363" cy="511731"/>
          </a:xfrm>
          <a:prstGeom prst="rect">
            <a:avLst/>
          </a:prstGeom>
        </p:spPr>
        <p:txBody>
          <a:bodyPr vert="horz" lIns="94419" tIns="47209" rIns="94419" bIns="47209" rtlCol="0" anchor="b"/>
          <a:lstStyle>
            <a:lvl1pPr algn="r">
              <a:defRPr sz="1200"/>
            </a:lvl1pPr>
          </a:lstStyle>
          <a:p>
            <a:fld id="{7A9AA4A7-EBCC-4747-BF1E-F05199FFEDFC}" type="slidenum">
              <a:rPr lang="it-IT" smtClean="0"/>
              <a:pPr/>
              <a:t>‹N›</a:t>
            </a:fld>
            <a:endParaRPr lang="it-IT"/>
          </a:p>
        </p:txBody>
      </p:sp>
    </p:spTree>
    <p:extLst>
      <p:ext uri="{BB962C8B-B14F-4D97-AF65-F5344CB8AC3E}">
        <p14:creationId xmlns:p14="http://schemas.microsoft.com/office/powerpoint/2010/main" val="44169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202732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979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488951"/>
            <a:ext cx="1157288" cy="10401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7175" y="488951"/>
            <a:ext cx="3357563" cy="10401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7744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165321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290420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339864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220215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46333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173559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188643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4F291D6-0A86-4470-BC44-C6A55DC818BC}" type="datetimeFigureOut">
              <a:rPr lang="it-IT" smtClean="0"/>
              <a:pPr/>
              <a:t>06/11/2014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0DC0A1-3EB2-455E-A454-B224A90F5E52}" type="slidenum">
              <a:rPr lang="it-IT" smtClean="0"/>
              <a:pPr/>
              <a:t>‹N›</a:t>
            </a:fld>
            <a:endParaRPr lang="it-IT"/>
          </a:p>
        </p:txBody>
      </p:sp>
    </p:spTree>
    <p:extLst>
      <p:ext uri="{BB962C8B-B14F-4D97-AF65-F5344CB8AC3E}">
        <p14:creationId xmlns:p14="http://schemas.microsoft.com/office/powerpoint/2010/main" val="22890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4F291D6-0A86-4470-BC44-C6A55DC818BC}" type="datetimeFigureOut">
              <a:rPr lang="it-IT" smtClean="0"/>
              <a:pPr/>
              <a:t>06/11/2014</a:t>
            </a:fld>
            <a:endParaRPr lang="it-IT"/>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50DC0A1-3EB2-455E-A454-B224A90F5E52}" type="slidenum">
              <a:rPr lang="it-IT" smtClean="0"/>
              <a:pPr/>
              <a:t>‹N›</a:t>
            </a:fld>
            <a:endParaRPr lang="it-IT"/>
          </a:p>
        </p:txBody>
      </p:sp>
    </p:spTree>
    <p:extLst>
      <p:ext uri="{BB962C8B-B14F-4D97-AF65-F5344CB8AC3E}">
        <p14:creationId xmlns:p14="http://schemas.microsoft.com/office/powerpoint/2010/main" val="225073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7" name="Rettangolo 6"/>
          <p:cNvSpPr/>
          <p:nvPr/>
        </p:nvSpPr>
        <p:spPr>
          <a:xfrm>
            <a:off x="0" y="0"/>
            <a:ext cx="2060848" cy="9144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bg1"/>
              </a:solidFill>
              <a:latin typeface="Garamond" panose="02020404030301010803" pitchFamily="18" charset="0"/>
            </a:endParaRPr>
          </a:p>
          <a:p>
            <a:endParaRPr lang="en-US" sz="2000" b="1" dirty="0" smtClean="0">
              <a:solidFill>
                <a:schemeClr val="bg1"/>
              </a:solidFill>
              <a:latin typeface="Garamond" panose="02020404030301010803" pitchFamily="18" charset="0"/>
            </a:endParaRPr>
          </a:p>
          <a:p>
            <a:r>
              <a:rPr lang="en-US" sz="2000" b="1" dirty="0" err="1" smtClean="0">
                <a:solidFill>
                  <a:schemeClr val="bg1"/>
                </a:solidFill>
                <a:latin typeface="Garamond" panose="02020404030301010803" pitchFamily="18" charset="0"/>
              </a:rPr>
              <a:t>pptArt</a:t>
            </a:r>
            <a:r>
              <a:rPr lang="en-US" sz="2000" b="1" baseline="30000" dirty="0" smtClean="0">
                <a:solidFill>
                  <a:schemeClr val="bg1"/>
                </a:solidFill>
                <a:latin typeface="Garamond" panose="02020404030301010803" pitchFamily="18" charset="0"/>
              </a:rPr>
              <a:t>®</a:t>
            </a:r>
            <a:endParaRPr lang="en-US" sz="2000" b="1" dirty="0">
              <a:solidFill>
                <a:schemeClr val="bg1"/>
              </a:solidFill>
              <a:latin typeface="Garamond" panose="02020404030301010803" pitchFamily="18" charset="0"/>
            </a:endParaRPr>
          </a:p>
          <a:p>
            <a:endParaRPr lang="en-US" sz="2000" dirty="0" smtClean="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r>
              <a:rPr lang="en-US" sz="1400" dirty="0" err="1" smtClean="0">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is the one-stop shop for art-related corporate </a:t>
            </a:r>
            <a:r>
              <a:rPr lang="en-US" sz="1400" dirty="0" smtClean="0">
                <a:solidFill>
                  <a:schemeClr val="bg1"/>
                </a:solidFill>
                <a:latin typeface="Garamond" panose="02020404030301010803" pitchFamily="18" charset="0"/>
              </a:rPr>
              <a:t>services. </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Contrary </a:t>
            </a:r>
            <a:r>
              <a:rPr lang="en-US" sz="1400" dirty="0">
                <a:solidFill>
                  <a:schemeClr val="bg1"/>
                </a:solidFill>
                <a:latin typeface="Garamond" panose="02020404030301010803" pitchFamily="18" charset="0"/>
              </a:rPr>
              <a:t>to common and established perception,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 </a:t>
            </a:r>
            <a:r>
              <a:rPr lang="en-US" sz="1400" dirty="0">
                <a:solidFill>
                  <a:schemeClr val="bg1"/>
                </a:solidFill>
                <a:latin typeface="Garamond" panose="02020404030301010803" pitchFamily="18" charset="0"/>
              </a:rPr>
              <a:t>maintains that the corporate world can be the object of </a:t>
            </a:r>
            <a:r>
              <a:rPr lang="en-US" sz="1400" dirty="0" smtClean="0">
                <a:solidFill>
                  <a:schemeClr val="bg1"/>
                </a:solidFill>
                <a:latin typeface="Garamond" panose="02020404030301010803" pitchFamily="18" charset="0"/>
              </a:rPr>
              <a:t>art.</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The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manifesto has been signed by over </a:t>
            </a:r>
            <a:r>
              <a:rPr lang="en-US" sz="1400" dirty="0" smtClean="0">
                <a:solidFill>
                  <a:schemeClr val="bg1"/>
                </a:solidFill>
                <a:latin typeface="Garamond" panose="02020404030301010803" pitchFamily="18" charset="0"/>
              </a:rPr>
              <a:t>1,000 </a:t>
            </a:r>
            <a:r>
              <a:rPr lang="en-US" sz="1400" dirty="0">
                <a:solidFill>
                  <a:schemeClr val="bg1"/>
                </a:solidFill>
                <a:latin typeface="Garamond" panose="02020404030301010803" pitchFamily="18" charset="0"/>
              </a:rPr>
              <a:t>artists globally, mainly from the United States (25%) and the UK (15</a:t>
            </a:r>
            <a:r>
              <a:rPr lang="en-US" sz="1400" dirty="0" smtClean="0">
                <a:solidFill>
                  <a:schemeClr val="bg1"/>
                </a:solidFill>
                <a:latin typeface="Garamond" panose="02020404030301010803" pitchFamily="18" charset="0"/>
              </a:rPr>
              <a:t>%).</a:t>
            </a: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www.</a:t>
            </a:r>
            <a:r>
              <a:rPr lang="en-US" sz="1400" b="1" dirty="0" smtClean="0">
                <a:solidFill>
                  <a:schemeClr val="bg1"/>
                </a:solidFill>
                <a:latin typeface="Garamond" panose="02020404030301010803" pitchFamily="18" charset="0"/>
              </a:rPr>
              <a:t>pptArt</a:t>
            </a:r>
            <a:r>
              <a:rPr lang="en-US" sz="1400" dirty="0" smtClean="0">
                <a:solidFill>
                  <a:schemeClr val="bg1"/>
                </a:solidFill>
                <a:latin typeface="Garamond" panose="02020404030301010803" pitchFamily="18" charset="0"/>
              </a:rPr>
              <a:t>.net</a:t>
            </a:r>
            <a:endParaRPr lang="en-US" sz="1400" dirty="0">
              <a:solidFill>
                <a:schemeClr val="bg1"/>
              </a:solidFill>
              <a:latin typeface="Garamond" panose="02020404030301010803" pitchFamily="18" charset="0"/>
            </a:endParaRPr>
          </a:p>
          <a:p>
            <a:pPr algn="just"/>
            <a:endParaRPr lang="it-IT" sz="1400" dirty="0">
              <a:solidFill>
                <a:schemeClr val="bg1"/>
              </a:solidFill>
              <a:latin typeface="Garamond" panose="02020404030301010803" pitchFamily="18" charset="0"/>
            </a:endParaRPr>
          </a:p>
        </p:txBody>
      </p:sp>
      <p:sp>
        <p:nvSpPr>
          <p:cNvPr id="4" name="Rettangolo 3"/>
          <p:cNvSpPr/>
          <p:nvPr/>
        </p:nvSpPr>
        <p:spPr>
          <a:xfrm>
            <a:off x="2060848" y="0"/>
            <a:ext cx="4797152" cy="9144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just"/>
            <a:endParaRPr lang="en-US" b="1" dirty="0" smtClean="0">
              <a:solidFill>
                <a:schemeClr val="tx1"/>
              </a:solidFill>
              <a:latin typeface="Garamond" panose="02020404030301010803" pitchFamily="18" charset="0"/>
            </a:endParaRPr>
          </a:p>
          <a:p>
            <a:pPr algn="just"/>
            <a:endParaRPr lang="en-US" sz="2000" b="1" dirty="0" smtClean="0">
              <a:solidFill>
                <a:schemeClr val="tx1"/>
              </a:solidFill>
              <a:latin typeface="Garamond" panose="02020404030301010803" pitchFamily="18" charset="0"/>
            </a:endParaRPr>
          </a:p>
          <a:p>
            <a:pPr algn="just"/>
            <a:r>
              <a:rPr lang="en-US" sz="2000" b="1" dirty="0" err="1" smtClean="0">
                <a:solidFill>
                  <a:schemeClr val="tx1"/>
                </a:solidFill>
                <a:latin typeface="Garamond" panose="02020404030301010803" pitchFamily="18" charset="0"/>
              </a:rPr>
              <a:t>pptArt</a:t>
            </a:r>
            <a:r>
              <a:rPr lang="en-US" sz="2000" b="1" baseline="30000" dirty="0" smtClean="0">
                <a:solidFill>
                  <a:schemeClr val="tx1"/>
                </a:solidFill>
                <a:latin typeface="Garamond" panose="02020404030301010803" pitchFamily="18" charset="0"/>
              </a:rPr>
              <a:t>®</a:t>
            </a:r>
            <a:endParaRPr lang="en-US" sz="2000" b="1" dirty="0">
              <a:solidFill>
                <a:schemeClr val="tx1"/>
              </a:solidFill>
              <a:latin typeface="Garamond" panose="02020404030301010803" pitchFamily="18" charset="0"/>
            </a:endParaRPr>
          </a:p>
          <a:p>
            <a:pPr algn="just"/>
            <a:r>
              <a:rPr lang="en-US" sz="2000" b="1" dirty="0" smtClean="0">
                <a:solidFill>
                  <a:schemeClr val="tx1"/>
                </a:solidFill>
                <a:latin typeface="Garamond" panose="02020404030301010803" pitchFamily="18" charset="0"/>
              </a:rPr>
              <a:t>THE CULTURAL INITIATIVE</a:t>
            </a:r>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r>
              <a:rPr lang="en-US" sz="1400" i="1" dirty="0">
                <a:solidFill>
                  <a:schemeClr val="tx1"/>
                </a:solidFill>
                <a:latin typeface="Garamond" panose="02020404030301010803" pitchFamily="18" charset="0"/>
              </a:rPr>
              <a:t>“Good business is the best art”</a:t>
            </a:r>
          </a:p>
          <a:p>
            <a:pPr algn="just"/>
            <a:r>
              <a:rPr lang="en-US" sz="1400" i="1" dirty="0">
                <a:solidFill>
                  <a:schemeClr val="tx1"/>
                </a:solidFill>
                <a:latin typeface="Garamond" panose="02020404030301010803" pitchFamily="18" charset="0"/>
              </a:rPr>
              <a:t>Andy Warhol</a:t>
            </a:r>
          </a:p>
          <a:p>
            <a:pPr algn="just"/>
            <a:endParaRPr lang="en-US" sz="1400" dirty="0">
              <a:solidFill>
                <a:schemeClr val="tx1"/>
              </a:solidFill>
              <a:latin typeface="Garamond" panose="02020404030301010803" pitchFamily="18" charset="0"/>
            </a:endParaRPr>
          </a:p>
          <a:p>
            <a:pPr algn="just"/>
            <a:r>
              <a:rPr lang="en-US" sz="1400" dirty="0" err="1">
                <a:solidFill>
                  <a:schemeClr val="tx1"/>
                </a:solidFill>
                <a:latin typeface="Garamond" panose="02020404030301010803" pitchFamily="18" charset="0"/>
              </a:rPr>
              <a:t>pptArt</a:t>
            </a:r>
            <a:r>
              <a:rPr lang="en-US" sz="1400" baseline="30000" dirty="0">
                <a:solidFill>
                  <a:schemeClr val="tx1"/>
                </a:solidFill>
                <a:latin typeface="Garamond" panose="02020404030301010803" pitchFamily="18" charset="0"/>
              </a:rPr>
              <a:t>®</a:t>
            </a:r>
            <a:r>
              <a:rPr lang="en-US" sz="1400" dirty="0">
                <a:solidFill>
                  <a:schemeClr val="tx1"/>
                </a:solidFill>
                <a:latin typeface="Garamond" panose="02020404030301010803" pitchFamily="18" charset="0"/>
              </a:rPr>
              <a:t> is a contemporary art movement founded by a group of international MBAs in collaboration with Italian artists. It aims </a:t>
            </a:r>
            <a:r>
              <a:rPr lang="en-US" sz="1400" dirty="0" smtClean="0">
                <a:solidFill>
                  <a:schemeClr val="tx1"/>
                </a:solidFill>
                <a:latin typeface="Garamond" panose="02020404030301010803" pitchFamily="18" charset="0"/>
              </a:rPr>
              <a:t>at </a:t>
            </a:r>
            <a:r>
              <a:rPr lang="en-US" sz="1400" dirty="0">
                <a:solidFill>
                  <a:schemeClr val="tx1"/>
                </a:solidFill>
                <a:latin typeface="Garamond" panose="02020404030301010803" pitchFamily="18" charset="0"/>
              </a:rPr>
              <a:t>rectifying a distorted and simplistic perception of </a:t>
            </a:r>
            <a:r>
              <a:rPr lang="en-US" sz="1400" dirty="0" smtClean="0">
                <a:solidFill>
                  <a:schemeClr val="tx1"/>
                </a:solidFill>
                <a:latin typeface="Garamond" panose="02020404030301010803" pitchFamily="18" charset="0"/>
              </a:rPr>
              <a:t>the complexity </a:t>
            </a:r>
            <a:r>
              <a:rPr lang="en-US" sz="1400" dirty="0">
                <a:solidFill>
                  <a:schemeClr val="tx1"/>
                </a:solidFill>
                <a:latin typeface="Garamond" panose="02020404030301010803" pitchFamily="18" charset="0"/>
              </a:rPr>
              <a:t>of the Corporate World in order to promote </a:t>
            </a:r>
            <a:r>
              <a:rPr lang="en-US" sz="1400" dirty="0" smtClean="0">
                <a:solidFill>
                  <a:schemeClr val="tx1"/>
                </a:solidFill>
                <a:latin typeface="Garamond" panose="02020404030301010803" pitchFamily="18" charset="0"/>
              </a:rPr>
              <a:t>the </a:t>
            </a:r>
            <a:r>
              <a:rPr lang="en-US" sz="1400" dirty="0">
                <a:solidFill>
                  <a:schemeClr val="tx1"/>
                </a:solidFill>
                <a:latin typeface="Garamond" panose="02020404030301010803" pitchFamily="18" charset="0"/>
              </a:rPr>
              <a:t>positive role of business in today’s society</a:t>
            </a:r>
            <a:r>
              <a:rPr lang="en-US" sz="1400" dirty="0" smtClean="0">
                <a:solidFill>
                  <a:schemeClr val="tx1"/>
                </a:solidFill>
                <a:latin typeface="Garamond" panose="02020404030301010803" pitchFamily="18" charset="0"/>
              </a:rPr>
              <a:t>.</a:t>
            </a:r>
            <a:endParaRPr lang="en-US" sz="1400" dirty="0">
              <a:solidFill>
                <a:schemeClr val="tx1"/>
              </a:solidFill>
              <a:latin typeface="Garamond" panose="02020404030301010803" pitchFamily="18" charset="0"/>
            </a:endParaRPr>
          </a:p>
          <a:p>
            <a:pPr algn="just"/>
            <a:r>
              <a:rPr lang="en-US" sz="1400" dirty="0">
                <a:solidFill>
                  <a:schemeClr val="tx1"/>
                </a:solidFill>
                <a:latin typeface="Garamond" panose="02020404030301010803" pitchFamily="18" charset="0"/>
              </a:rPr>
              <a:t>The </a:t>
            </a:r>
            <a:r>
              <a:rPr lang="en-US" sz="1400" dirty="0" err="1">
                <a:solidFill>
                  <a:schemeClr val="tx1"/>
                </a:solidFill>
                <a:latin typeface="Garamond" panose="02020404030301010803" pitchFamily="18" charset="0"/>
              </a:rPr>
              <a:t>pptArt</a:t>
            </a:r>
            <a:r>
              <a:rPr lang="en-US" sz="1400" baseline="30000" dirty="0">
                <a:solidFill>
                  <a:schemeClr val="tx1"/>
                </a:solidFill>
                <a:latin typeface="Garamond" panose="02020404030301010803" pitchFamily="18" charset="0"/>
              </a:rPr>
              <a:t>®</a:t>
            </a:r>
            <a:r>
              <a:rPr lang="en-US" sz="1400" dirty="0">
                <a:solidFill>
                  <a:schemeClr val="tx1"/>
                </a:solidFill>
                <a:latin typeface="Garamond" panose="02020404030301010803" pitchFamily="18" charset="0"/>
              </a:rPr>
              <a:t> name comes from PowerPoint, </a:t>
            </a:r>
            <a:r>
              <a:rPr lang="en-US" sz="1400" dirty="0" smtClean="0">
                <a:solidFill>
                  <a:schemeClr val="tx1"/>
                </a:solidFill>
                <a:latin typeface="Garamond" panose="02020404030301010803" pitchFamily="18" charset="0"/>
              </a:rPr>
              <a:t>the </a:t>
            </a:r>
            <a:r>
              <a:rPr lang="en-US" sz="1400" dirty="0">
                <a:solidFill>
                  <a:schemeClr val="tx1"/>
                </a:solidFill>
                <a:latin typeface="Garamond" panose="02020404030301010803" pitchFamily="18" charset="0"/>
              </a:rPr>
              <a:t>symbolic and abstract language developed </a:t>
            </a:r>
            <a:r>
              <a:rPr lang="en-US" sz="1400" dirty="0" smtClean="0">
                <a:solidFill>
                  <a:schemeClr val="tx1"/>
                </a:solidFill>
                <a:latin typeface="Garamond" panose="02020404030301010803" pitchFamily="18" charset="0"/>
              </a:rPr>
              <a:t>by </a:t>
            </a:r>
            <a:r>
              <a:rPr lang="en-US" sz="1400" dirty="0">
                <a:solidFill>
                  <a:schemeClr val="tx1"/>
                </a:solidFill>
                <a:latin typeface="Garamond" panose="02020404030301010803" pitchFamily="18" charset="0"/>
              </a:rPr>
              <a:t>the corporate world which has become </a:t>
            </a:r>
            <a:r>
              <a:rPr lang="en-US" sz="1400" dirty="0" smtClean="0">
                <a:solidFill>
                  <a:schemeClr val="tx1"/>
                </a:solidFill>
                <a:latin typeface="Garamond" panose="02020404030301010803" pitchFamily="18" charset="0"/>
              </a:rPr>
              <a:t>a </a:t>
            </a:r>
            <a:r>
              <a:rPr lang="en-US" sz="1400" dirty="0">
                <a:solidFill>
                  <a:schemeClr val="tx1"/>
                </a:solidFill>
                <a:latin typeface="Garamond" panose="02020404030301010803" pitchFamily="18" charset="0"/>
              </a:rPr>
              <a:t>universal and highly symbolic </a:t>
            </a:r>
            <a:r>
              <a:rPr lang="en-US" sz="1400" dirty="0" smtClean="0">
                <a:solidFill>
                  <a:schemeClr val="tx1"/>
                </a:solidFill>
                <a:latin typeface="Garamond" panose="02020404030301010803" pitchFamily="18" charset="0"/>
              </a:rPr>
              <a:t>communication </a:t>
            </a:r>
            <a:r>
              <a:rPr lang="en-US" sz="1400" dirty="0">
                <a:solidFill>
                  <a:schemeClr val="tx1"/>
                </a:solidFill>
                <a:latin typeface="Garamond" panose="02020404030301010803" pitchFamily="18" charset="0"/>
              </a:rPr>
              <a:t>system beyond </a:t>
            </a:r>
            <a:r>
              <a:rPr lang="en-US" sz="1400" dirty="0" smtClean="0">
                <a:solidFill>
                  <a:schemeClr val="tx1"/>
                </a:solidFill>
                <a:latin typeface="Garamond" panose="02020404030301010803" pitchFamily="18" charset="0"/>
              </a:rPr>
              <a:t>cultures </a:t>
            </a:r>
            <a:r>
              <a:rPr lang="en-US" sz="1400" dirty="0">
                <a:solidFill>
                  <a:schemeClr val="tx1"/>
                </a:solidFill>
                <a:latin typeface="Garamond" panose="02020404030301010803" pitchFamily="18" charset="0"/>
              </a:rPr>
              <a:t>and borders. </a:t>
            </a:r>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r>
              <a:rPr lang="en-US" sz="1400" dirty="0">
                <a:solidFill>
                  <a:schemeClr val="tx1"/>
                </a:solidFill>
                <a:latin typeface="Garamond" panose="02020404030301010803" pitchFamily="18" charset="0"/>
              </a:rPr>
              <a:t>Since 2013 the concept and aesthetics of </a:t>
            </a:r>
            <a:r>
              <a:rPr lang="en-US" sz="1400" dirty="0" err="1">
                <a:solidFill>
                  <a:schemeClr val="tx1"/>
                </a:solidFill>
                <a:latin typeface="Garamond" panose="02020404030301010803" pitchFamily="18" charset="0"/>
              </a:rPr>
              <a:t>pptArt</a:t>
            </a:r>
            <a:r>
              <a:rPr lang="en-US" sz="1400" baseline="30000" dirty="0">
                <a:solidFill>
                  <a:schemeClr val="tx1"/>
                </a:solidFill>
                <a:latin typeface="Garamond" panose="02020404030301010803" pitchFamily="18" charset="0"/>
              </a:rPr>
              <a:t>®</a:t>
            </a:r>
            <a:r>
              <a:rPr lang="en-US" sz="1400" dirty="0">
                <a:solidFill>
                  <a:schemeClr val="tx1"/>
                </a:solidFill>
                <a:latin typeface="Garamond" panose="02020404030301010803" pitchFamily="18" charset="0"/>
              </a:rPr>
              <a:t> have become a formal course at the post-graduate Master of Art at Luiss Business School in Rome. </a:t>
            </a:r>
          </a:p>
          <a:p>
            <a:pPr algn="just"/>
            <a:r>
              <a:rPr lang="en-US" sz="1400" dirty="0" smtClean="0">
                <a:solidFill>
                  <a:schemeClr val="tx1"/>
                </a:solidFill>
                <a:latin typeface="Garamond" panose="02020404030301010803" pitchFamily="18" charset="0"/>
              </a:rPr>
              <a:t>In the first half of 2015, </a:t>
            </a:r>
            <a:r>
              <a:rPr lang="en-US" sz="1400" dirty="0">
                <a:solidFill>
                  <a:schemeClr val="tx1"/>
                </a:solidFill>
                <a:latin typeface="Garamond" panose="02020404030301010803" pitchFamily="18" charset="0"/>
              </a:rPr>
              <a:t>one of the major contemporary art museums in Rome will organize the first </a:t>
            </a:r>
            <a:r>
              <a:rPr lang="en-US" sz="1400" dirty="0" err="1">
                <a:solidFill>
                  <a:schemeClr val="tx1"/>
                </a:solidFill>
                <a:latin typeface="Garamond" panose="02020404030301010803" pitchFamily="18" charset="0"/>
              </a:rPr>
              <a:t>pptArt</a:t>
            </a:r>
            <a:r>
              <a:rPr lang="en-US" sz="1400" baseline="30000" dirty="0">
                <a:solidFill>
                  <a:schemeClr val="tx1"/>
                </a:solidFill>
                <a:latin typeface="Garamond" panose="02020404030301010803" pitchFamily="18" charset="0"/>
              </a:rPr>
              <a:t>®</a:t>
            </a:r>
            <a:r>
              <a:rPr lang="en-US" sz="1400" dirty="0">
                <a:solidFill>
                  <a:schemeClr val="tx1"/>
                </a:solidFill>
                <a:latin typeface="Garamond" panose="02020404030301010803" pitchFamily="18" charset="0"/>
              </a:rPr>
              <a:t> exhibition. Over twenty Italian blue-chip companies have already confirmed their interest in exhibiting their collaborations with the world of art. </a:t>
            </a:r>
          </a:p>
          <a:p>
            <a:pPr algn="just"/>
            <a:endParaRPr lang="en-US" sz="1400" dirty="0">
              <a:solidFill>
                <a:schemeClr val="tx1"/>
              </a:solidFill>
              <a:latin typeface="Garamond" panose="02020404030301010803" pitchFamily="18" charset="0"/>
            </a:endParaRPr>
          </a:p>
        </p:txBody>
      </p:sp>
      <p:sp>
        <p:nvSpPr>
          <p:cNvPr id="5" name="Rettangolo 4"/>
          <p:cNvSpPr/>
          <p:nvPr/>
        </p:nvSpPr>
        <p:spPr>
          <a:xfrm>
            <a:off x="683876" y="8533026"/>
            <a:ext cx="252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000" b="1" dirty="0" smtClean="0">
                <a:solidFill>
                  <a:schemeClr val="tx1"/>
                </a:solidFill>
                <a:latin typeface="Garamond" panose="02020404030301010803" pitchFamily="18" charset="0"/>
              </a:rPr>
              <a:t>Art</a:t>
            </a:r>
            <a:endParaRPr lang="it-IT" sz="1000" b="1" dirty="0">
              <a:solidFill>
                <a:schemeClr val="tx1"/>
              </a:solidFill>
              <a:latin typeface="Garamond" panose="02020404030301010803" pitchFamily="18" charset="0"/>
            </a:endParaRPr>
          </a:p>
        </p:txBody>
      </p:sp>
      <p:sp>
        <p:nvSpPr>
          <p:cNvPr id="6" name="Rettangolo 5"/>
          <p:cNvSpPr/>
          <p:nvPr/>
        </p:nvSpPr>
        <p:spPr>
          <a:xfrm>
            <a:off x="396000" y="8244408"/>
            <a:ext cx="360000" cy="360040"/>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1"/>
          <a:lstStyle/>
          <a:p>
            <a:pPr algn="ctr"/>
            <a:r>
              <a:rPr lang="it-IT" sz="1050" b="1" dirty="0" err="1" smtClean="0">
                <a:solidFill>
                  <a:schemeClr val="bg1"/>
                </a:solidFill>
                <a:latin typeface="Garamond" panose="02020404030301010803" pitchFamily="18" charset="0"/>
              </a:rPr>
              <a:t>ppt</a:t>
            </a:r>
            <a:endParaRPr lang="it-IT" sz="1050" b="1" dirty="0">
              <a:solidFill>
                <a:schemeClr val="bg1"/>
              </a:solidFill>
              <a:latin typeface="Garamond" panose="02020404030301010803"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293" t="31473" r="4671" b="25765"/>
          <a:stretch/>
        </p:blipFill>
        <p:spPr bwMode="auto">
          <a:xfrm>
            <a:off x="2439550" y="6755364"/>
            <a:ext cx="4032448" cy="215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74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7" name="Rettangolo 6"/>
          <p:cNvSpPr/>
          <p:nvPr/>
        </p:nvSpPr>
        <p:spPr>
          <a:xfrm>
            <a:off x="0" y="0"/>
            <a:ext cx="2060848" cy="9144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bg1"/>
              </a:solidFill>
              <a:latin typeface="Garamond" panose="02020404030301010803" pitchFamily="18" charset="0"/>
            </a:endParaRPr>
          </a:p>
          <a:p>
            <a:endParaRPr lang="en-US" sz="2000" b="1" dirty="0" smtClean="0">
              <a:solidFill>
                <a:schemeClr val="bg1"/>
              </a:solidFill>
              <a:latin typeface="Garamond" panose="02020404030301010803" pitchFamily="18" charset="0"/>
            </a:endParaRPr>
          </a:p>
          <a:p>
            <a:r>
              <a:rPr lang="en-US" sz="2000" b="1" dirty="0" err="1" smtClean="0">
                <a:solidFill>
                  <a:schemeClr val="bg1"/>
                </a:solidFill>
                <a:latin typeface="Garamond" panose="02020404030301010803" pitchFamily="18" charset="0"/>
              </a:rPr>
              <a:t>pptArt</a:t>
            </a:r>
            <a:r>
              <a:rPr lang="en-US" sz="2000" b="1" baseline="30000" dirty="0" smtClean="0">
                <a:solidFill>
                  <a:schemeClr val="bg1"/>
                </a:solidFill>
                <a:latin typeface="Garamond" panose="02020404030301010803" pitchFamily="18" charset="0"/>
              </a:rPr>
              <a:t>®</a:t>
            </a:r>
            <a:endParaRPr lang="en-US" sz="2000" b="1" dirty="0">
              <a:solidFill>
                <a:schemeClr val="bg1"/>
              </a:solidFill>
              <a:latin typeface="Garamond" panose="02020404030301010803" pitchFamily="18" charset="0"/>
            </a:endParaRPr>
          </a:p>
          <a:p>
            <a:endParaRPr lang="en-US" sz="2000" dirty="0" smtClean="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r>
              <a:rPr lang="en-US" sz="1400" dirty="0" err="1" smtClean="0">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is the one-stop shop for art-related corporate </a:t>
            </a:r>
            <a:r>
              <a:rPr lang="en-US" sz="1400" dirty="0" smtClean="0">
                <a:solidFill>
                  <a:schemeClr val="bg1"/>
                </a:solidFill>
                <a:latin typeface="Garamond" panose="02020404030301010803" pitchFamily="18" charset="0"/>
              </a:rPr>
              <a:t>services. </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Contrary </a:t>
            </a:r>
            <a:r>
              <a:rPr lang="en-US" sz="1400" dirty="0">
                <a:solidFill>
                  <a:schemeClr val="bg1"/>
                </a:solidFill>
                <a:latin typeface="Garamond" panose="02020404030301010803" pitchFamily="18" charset="0"/>
              </a:rPr>
              <a:t>to common and established perception,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 </a:t>
            </a:r>
            <a:r>
              <a:rPr lang="en-US" sz="1400" dirty="0">
                <a:solidFill>
                  <a:schemeClr val="bg1"/>
                </a:solidFill>
                <a:latin typeface="Garamond" panose="02020404030301010803" pitchFamily="18" charset="0"/>
              </a:rPr>
              <a:t>maintains that the corporate world can be the object of </a:t>
            </a:r>
            <a:r>
              <a:rPr lang="en-US" sz="1400" dirty="0" smtClean="0">
                <a:solidFill>
                  <a:schemeClr val="bg1"/>
                </a:solidFill>
                <a:latin typeface="Garamond" panose="02020404030301010803" pitchFamily="18" charset="0"/>
              </a:rPr>
              <a:t>art.</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The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manifesto has been signed by over </a:t>
            </a:r>
            <a:r>
              <a:rPr lang="en-US" sz="1400" dirty="0" smtClean="0">
                <a:solidFill>
                  <a:schemeClr val="bg1"/>
                </a:solidFill>
                <a:latin typeface="Garamond" panose="02020404030301010803" pitchFamily="18" charset="0"/>
              </a:rPr>
              <a:t>1,000 </a:t>
            </a:r>
            <a:r>
              <a:rPr lang="en-US" sz="1400" dirty="0">
                <a:solidFill>
                  <a:schemeClr val="bg1"/>
                </a:solidFill>
                <a:latin typeface="Garamond" panose="02020404030301010803" pitchFamily="18" charset="0"/>
              </a:rPr>
              <a:t>artists globally, mainly from the United States (25%) and the UK (15</a:t>
            </a:r>
            <a:r>
              <a:rPr lang="en-US" sz="1400" dirty="0" smtClean="0">
                <a:solidFill>
                  <a:schemeClr val="bg1"/>
                </a:solidFill>
                <a:latin typeface="Garamond" panose="02020404030301010803" pitchFamily="18" charset="0"/>
              </a:rPr>
              <a:t>%).</a:t>
            </a: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www.</a:t>
            </a:r>
            <a:r>
              <a:rPr lang="en-US" sz="1400" b="1" dirty="0" smtClean="0">
                <a:solidFill>
                  <a:schemeClr val="bg1"/>
                </a:solidFill>
                <a:latin typeface="Garamond" panose="02020404030301010803" pitchFamily="18" charset="0"/>
              </a:rPr>
              <a:t>pptArt</a:t>
            </a:r>
            <a:r>
              <a:rPr lang="en-US" sz="1400" dirty="0" smtClean="0">
                <a:solidFill>
                  <a:schemeClr val="bg1"/>
                </a:solidFill>
                <a:latin typeface="Garamond" panose="02020404030301010803" pitchFamily="18" charset="0"/>
              </a:rPr>
              <a:t>.net</a:t>
            </a:r>
            <a:endParaRPr lang="en-US" sz="1400" dirty="0">
              <a:solidFill>
                <a:schemeClr val="bg1"/>
              </a:solidFill>
              <a:latin typeface="Garamond" panose="02020404030301010803" pitchFamily="18" charset="0"/>
            </a:endParaRPr>
          </a:p>
          <a:p>
            <a:pPr algn="just"/>
            <a:endParaRPr lang="it-IT" sz="1400" dirty="0">
              <a:solidFill>
                <a:schemeClr val="bg1"/>
              </a:solidFill>
              <a:latin typeface="Garamond" panose="02020404030301010803" pitchFamily="18" charset="0"/>
            </a:endParaRPr>
          </a:p>
        </p:txBody>
      </p:sp>
      <p:sp>
        <p:nvSpPr>
          <p:cNvPr id="4" name="Rettangolo 3"/>
          <p:cNvSpPr/>
          <p:nvPr/>
        </p:nvSpPr>
        <p:spPr>
          <a:xfrm>
            <a:off x="2060848" y="0"/>
            <a:ext cx="4797152" cy="9144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tx1"/>
              </a:solidFill>
              <a:latin typeface="Garamond" panose="02020404030301010803" pitchFamily="18" charset="0"/>
            </a:endParaRPr>
          </a:p>
          <a:p>
            <a:endParaRPr lang="en-US" sz="2000" b="1" dirty="0" smtClean="0">
              <a:solidFill>
                <a:schemeClr val="tx1"/>
              </a:solidFill>
              <a:latin typeface="Garamond" panose="02020404030301010803" pitchFamily="18" charset="0"/>
            </a:endParaRPr>
          </a:p>
          <a:p>
            <a:r>
              <a:rPr lang="en-US" sz="2000" b="1" dirty="0" err="1" smtClean="0">
                <a:solidFill>
                  <a:schemeClr val="tx1"/>
                </a:solidFill>
                <a:latin typeface="Garamond" panose="02020404030301010803" pitchFamily="18" charset="0"/>
              </a:rPr>
              <a:t>pptArt</a:t>
            </a:r>
            <a:r>
              <a:rPr lang="en-US" sz="2000" b="1" baseline="30000" dirty="0" smtClean="0">
                <a:solidFill>
                  <a:schemeClr val="tx1"/>
                </a:solidFill>
                <a:latin typeface="Garamond" panose="02020404030301010803" pitchFamily="18" charset="0"/>
              </a:rPr>
              <a:t>®</a:t>
            </a:r>
            <a:endParaRPr lang="en-US" sz="2000" b="1" dirty="0">
              <a:solidFill>
                <a:schemeClr val="tx1"/>
              </a:solidFill>
              <a:latin typeface="Garamond" panose="02020404030301010803" pitchFamily="18" charset="0"/>
            </a:endParaRPr>
          </a:p>
          <a:p>
            <a:r>
              <a:rPr lang="en-US" sz="2000" b="1" dirty="0" smtClean="0">
                <a:solidFill>
                  <a:schemeClr val="tx1"/>
                </a:solidFill>
                <a:latin typeface="Garamond" panose="02020404030301010803" pitchFamily="18" charset="0"/>
              </a:rPr>
              <a:t>MANIFESTO</a:t>
            </a:r>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r>
              <a:rPr lang="en-US" sz="1400" dirty="0">
                <a:solidFill>
                  <a:schemeClr val="tx1"/>
                </a:solidFill>
                <a:latin typeface="Garamond" panose="02020404030301010803" pitchFamily="18" charset="0"/>
              </a:rPr>
              <a:t>The traditional relationship between the Corporate world and the arts is a one-way affair limited to patronage. Though organizations may endorse, sponsor or fund artists and museums, the arts seem to have nothing to offer from a business perspective.</a:t>
            </a:r>
          </a:p>
          <a:p>
            <a:pPr algn="just"/>
            <a:r>
              <a:rPr lang="en-US" sz="1400" dirty="0" smtClean="0">
                <a:solidFill>
                  <a:schemeClr val="tx1"/>
                </a:solidFill>
                <a:latin typeface="Garamond" panose="02020404030301010803" pitchFamily="18" charset="0"/>
              </a:rPr>
              <a:t>By </a:t>
            </a:r>
            <a:r>
              <a:rPr lang="en-US" sz="1400" dirty="0">
                <a:solidFill>
                  <a:schemeClr val="tx1"/>
                </a:solidFill>
                <a:latin typeface="Garamond" panose="02020404030301010803" pitchFamily="18" charset="0"/>
              </a:rPr>
              <a:t>refusing the dialogue with the complexity of the corporate dynamics, the arts have deprived themselves of an interesting field of exploration.</a:t>
            </a:r>
          </a:p>
          <a:p>
            <a:pPr algn="just"/>
            <a:r>
              <a:rPr lang="en-US" sz="1400" dirty="0">
                <a:solidFill>
                  <a:schemeClr val="tx1"/>
                </a:solidFill>
                <a:latin typeface="Garamond" panose="02020404030301010803" pitchFamily="18" charset="0"/>
              </a:rPr>
              <a:t> </a:t>
            </a:r>
          </a:p>
          <a:p>
            <a:pPr algn="just"/>
            <a:r>
              <a:rPr lang="en-US" sz="1400" dirty="0">
                <a:solidFill>
                  <a:schemeClr val="tx1"/>
                </a:solidFill>
                <a:latin typeface="Garamond" panose="02020404030301010803" pitchFamily="18" charset="0"/>
              </a:rPr>
              <a:t>Contrary to common and established perception, </a:t>
            </a:r>
            <a:r>
              <a:rPr lang="en-US" sz="1400" b="1" dirty="0" err="1" smtClean="0">
                <a:solidFill>
                  <a:schemeClr val="tx1"/>
                </a:solidFill>
                <a:latin typeface="Garamond" panose="02020404030301010803" pitchFamily="18" charset="0"/>
              </a:rPr>
              <a:t>pptArt</a:t>
            </a:r>
            <a:r>
              <a:rPr lang="en-US" sz="1400" b="1" baseline="30000" dirty="0" smtClean="0">
                <a:solidFill>
                  <a:schemeClr val="tx1"/>
                </a:solidFill>
                <a:latin typeface="Garamond" panose="02020404030301010803" pitchFamily="18" charset="0"/>
              </a:rPr>
              <a:t>®</a:t>
            </a:r>
            <a:r>
              <a:rPr lang="en-US" sz="1400" b="1" dirty="0" smtClean="0">
                <a:solidFill>
                  <a:schemeClr val="tx1"/>
                </a:solidFill>
                <a:latin typeface="Garamond" panose="02020404030301010803" pitchFamily="18" charset="0"/>
              </a:rPr>
              <a:t> </a:t>
            </a:r>
            <a:r>
              <a:rPr lang="en-US" sz="1400" b="1" dirty="0">
                <a:solidFill>
                  <a:schemeClr val="tx1"/>
                </a:solidFill>
                <a:latin typeface="Garamond" panose="02020404030301010803" pitchFamily="18" charset="0"/>
              </a:rPr>
              <a:t>maintains that the Corporate World can be the object of art</a:t>
            </a:r>
            <a:r>
              <a:rPr lang="en-US" sz="1400" dirty="0">
                <a:solidFill>
                  <a:schemeClr val="tx1"/>
                </a:solidFill>
                <a:latin typeface="Garamond" panose="02020404030301010803" pitchFamily="18" charset="0"/>
              </a:rPr>
              <a:t>. A corporation represents an active agent which contributes to the progress of society. Business influences habits and tastes, promotes research, establishes bridges and professional relations across cultures. Its complexity can be a source of beauty.</a:t>
            </a:r>
          </a:p>
          <a:p>
            <a:pPr algn="just"/>
            <a:r>
              <a:rPr lang="en-US" sz="1400" dirty="0">
                <a:solidFill>
                  <a:schemeClr val="tx1"/>
                </a:solidFill>
                <a:latin typeface="Garamond" panose="02020404030301010803" pitchFamily="18" charset="0"/>
              </a:rPr>
              <a:t> </a:t>
            </a:r>
          </a:p>
        </p:txBody>
      </p:sp>
      <p:sp>
        <p:nvSpPr>
          <p:cNvPr id="5" name="Rettangolo 4"/>
          <p:cNvSpPr/>
          <p:nvPr/>
        </p:nvSpPr>
        <p:spPr>
          <a:xfrm>
            <a:off x="683876" y="8533026"/>
            <a:ext cx="252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000" b="1" dirty="0" smtClean="0">
                <a:solidFill>
                  <a:schemeClr val="tx1"/>
                </a:solidFill>
                <a:latin typeface="Garamond" panose="02020404030301010803" pitchFamily="18" charset="0"/>
              </a:rPr>
              <a:t>Art</a:t>
            </a:r>
            <a:endParaRPr lang="it-IT" sz="1000" b="1" dirty="0">
              <a:solidFill>
                <a:schemeClr val="tx1"/>
              </a:solidFill>
              <a:latin typeface="Garamond" panose="02020404030301010803" pitchFamily="18" charset="0"/>
            </a:endParaRPr>
          </a:p>
        </p:txBody>
      </p:sp>
      <p:sp>
        <p:nvSpPr>
          <p:cNvPr id="6" name="Rettangolo 5"/>
          <p:cNvSpPr/>
          <p:nvPr/>
        </p:nvSpPr>
        <p:spPr>
          <a:xfrm>
            <a:off x="396000" y="8244408"/>
            <a:ext cx="360000" cy="360040"/>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1"/>
          <a:lstStyle/>
          <a:p>
            <a:pPr algn="ctr"/>
            <a:r>
              <a:rPr lang="it-IT" sz="1050" b="1" dirty="0" err="1" smtClean="0">
                <a:solidFill>
                  <a:schemeClr val="bg1"/>
                </a:solidFill>
                <a:latin typeface="Garamond" panose="02020404030301010803" pitchFamily="18" charset="0"/>
              </a:rPr>
              <a:t>ppt</a:t>
            </a:r>
            <a:endParaRPr lang="it-IT" sz="1050" b="1" dirty="0">
              <a:solidFill>
                <a:schemeClr val="bg1"/>
              </a:solidFill>
              <a:latin typeface="Garamond" panose="02020404030301010803" pitchFamily="18" charset="0"/>
            </a:endParaRPr>
          </a:p>
        </p:txBody>
      </p:sp>
      <p:pic>
        <p:nvPicPr>
          <p:cNvPr id="8" name="Picture 2" descr="C:\Users\a016388\AppData\Local\Microsoft\Windows\Temporary Internet Files\Content.IE5\9K8P5EQX\MP900442441[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20888" y="5686578"/>
            <a:ext cx="4085458" cy="3207764"/>
          </a:xfrm>
          <a:prstGeom prst="rect">
            <a:avLst/>
          </a:prstGeom>
          <a:noFill/>
          <a:extLst>
            <a:ext uri="{909E8E84-426E-40DD-AFC4-6F175D3DCCD1}">
              <a14:hiddenFill xmlns:a14="http://schemas.microsoft.com/office/drawing/2010/main">
                <a:solidFill>
                  <a:srgbClr val="FFFFFF"/>
                </a:solidFill>
              </a14:hiddenFill>
            </a:ext>
          </a:extLst>
        </p:spPr>
      </p:pic>
      <p:sp>
        <p:nvSpPr>
          <p:cNvPr id="10" name="Triangolo rettangolo 9"/>
          <p:cNvSpPr/>
          <p:nvPr/>
        </p:nvSpPr>
        <p:spPr>
          <a:xfrm>
            <a:off x="2420887" y="7452320"/>
            <a:ext cx="1872207" cy="144202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riangolo rettangolo 10"/>
          <p:cNvSpPr/>
          <p:nvPr/>
        </p:nvSpPr>
        <p:spPr>
          <a:xfrm rot="10800000">
            <a:off x="4293096" y="5686578"/>
            <a:ext cx="2213250" cy="160388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Distribution</a:t>
            </a:r>
            <a:endParaRPr lang="it-IT" dirty="0"/>
          </a:p>
        </p:txBody>
      </p:sp>
      <p:sp>
        <p:nvSpPr>
          <p:cNvPr id="12" name="CasellaDiTesto 11"/>
          <p:cNvSpPr txBox="1"/>
          <p:nvPr/>
        </p:nvSpPr>
        <p:spPr>
          <a:xfrm>
            <a:off x="4653135" y="5724128"/>
            <a:ext cx="1853211" cy="954107"/>
          </a:xfrm>
          <a:prstGeom prst="rect">
            <a:avLst/>
          </a:prstGeom>
          <a:noFill/>
        </p:spPr>
        <p:txBody>
          <a:bodyPr wrap="square" rtlCol="0">
            <a:spAutoFit/>
          </a:bodyPr>
          <a:lstStyle/>
          <a:p>
            <a:pPr algn="r"/>
            <a:r>
              <a:rPr lang="it-IT" sz="1400" dirty="0" smtClean="0">
                <a:latin typeface="Garamond" panose="02020404030301010803" pitchFamily="18" charset="0"/>
              </a:rPr>
              <a:t>Global </a:t>
            </a:r>
            <a:r>
              <a:rPr lang="it-IT" sz="1400" dirty="0" err="1" smtClean="0">
                <a:latin typeface="Garamond" panose="02020404030301010803" pitchFamily="18" charset="0"/>
              </a:rPr>
              <a:t>distribution</a:t>
            </a:r>
            <a:r>
              <a:rPr lang="it-IT" sz="1400" dirty="0" smtClean="0">
                <a:latin typeface="Garamond" panose="02020404030301010803" pitchFamily="18" charset="0"/>
              </a:rPr>
              <a:t> of </a:t>
            </a:r>
            <a:r>
              <a:rPr lang="it-IT" sz="1400" dirty="0" err="1" smtClean="0">
                <a:latin typeface="Garamond" panose="02020404030301010803" pitchFamily="18" charset="0"/>
              </a:rPr>
              <a:t>pptArt</a:t>
            </a:r>
            <a:r>
              <a:rPr lang="it-IT" sz="1400" dirty="0" smtClean="0">
                <a:latin typeface="Garamond" panose="02020404030301010803" pitchFamily="18" charset="0"/>
              </a:rPr>
              <a:t> manifesto </a:t>
            </a:r>
            <a:r>
              <a:rPr lang="it-IT" sz="1400" dirty="0" err="1" smtClean="0">
                <a:latin typeface="Garamond" panose="02020404030301010803" pitchFamily="18" charset="0"/>
              </a:rPr>
              <a:t>signatories</a:t>
            </a:r>
            <a:r>
              <a:rPr lang="it-IT" sz="1400" dirty="0" smtClean="0">
                <a:latin typeface="Garamond" panose="02020404030301010803" pitchFamily="18" charset="0"/>
              </a:rPr>
              <a:t>.</a:t>
            </a:r>
          </a:p>
          <a:p>
            <a:pPr algn="r"/>
            <a:r>
              <a:rPr lang="it-IT" sz="1400" dirty="0" smtClean="0">
                <a:latin typeface="Garamond" panose="02020404030301010803" pitchFamily="18" charset="0"/>
              </a:rPr>
              <a:t>Total: &gt;1,000</a:t>
            </a:r>
            <a:endParaRPr lang="it-IT" sz="1400" dirty="0">
              <a:latin typeface="Garamond" panose="02020404030301010803" pitchFamily="18" charset="0"/>
            </a:endParaRPr>
          </a:p>
        </p:txBody>
      </p:sp>
      <p:sp>
        <p:nvSpPr>
          <p:cNvPr id="13" name="Ovale 12"/>
          <p:cNvSpPr/>
          <p:nvPr/>
        </p:nvSpPr>
        <p:spPr>
          <a:xfrm>
            <a:off x="3010015" y="6372200"/>
            <a:ext cx="360040" cy="36004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4293095" y="6820939"/>
            <a:ext cx="360040" cy="36004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4257112" y="7452320"/>
            <a:ext cx="108000" cy="10800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5251735" y="8179790"/>
            <a:ext cx="180000" cy="18000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5135609" y="7308304"/>
            <a:ext cx="180000" cy="18000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3339000" y="7263253"/>
            <a:ext cx="180000" cy="18000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2564904" y="8298986"/>
            <a:ext cx="360040" cy="36004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it-IT" sz="1100" b="1" dirty="0">
              <a:solidFill>
                <a:schemeClr val="tx1"/>
              </a:solidFill>
              <a:latin typeface="Garamond" panose="02020404030301010803" pitchFamily="18" charset="0"/>
            </a:endParaRPr>
          </a:p>
        </p:txBody>
      </p:sp>
      <p:sp>
        <p:nvSpPr>
          <p:cNvPr id="20" name="CasellaDiTesto 19"/>
          <p:cNvSpPr txBox="1"/>
          <p:nvPr/>
        </p:nvSpPr>
        <p:spPr>
          <a:xfrm>
            <a:off x="2910617" y="8325117"/>
            <a:ext cx="762493" cy="307777"/>
          </a:xfrm>
          <a:prstGeom prst="rect">
            <a:avLst/>
          </a:prstGeom>
          <a:noFill/>
        </p:spPr>
        <p:txBody>
          <a:bodyPr wrap="square" rtlCol="0">
            <a:spAutoFit/>
          </a:bodyPr>
          <a:lstStyle/>
          <a:p>
            <a:r>
              <a:rPr lang="it-IT" sz="1400" dirty="0" smtClean="0">
                <a:latin typeface="Garamond" panose="02020404030301010803" pitchFamily="18" charset="0"/>
              </a:rPr>
              <a:t>= 25%</a:t>
            </a:r>
            <a:endParaRPr lang="it-IT" sz="1400" dirty="0">
              <a:latin typeface="Garamond" panose="02020404030301010803" pitchFamily="18" charset="0"/>
            </a:endParaRPr>
          </a:p>
        </p:txBody>
      </p:sp>
    </p:spTree>
    <p:extLst>
      <p:ext uri="{BB962C8B-B14F-4D97-AF65-F5344CB8AC3E}">
        <p14:creationId xmlns:p14="http://schemas.microsoft.com/office/powerpoint/2010/main" val="3610327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7" name="Rettangolo 6"/>
          <p:cNvSpPr/>
          <p:nvPr/>
        </p:nvSpPr>
        <p:spPr>
          <a:xfrm>
            <a:off x="0" y="0"/>
            <a:ext cx="2060848" cy="9144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bg1"/>
              </a:solidFill>
              <a:latin typeface="Garamond" panose="02020404030301010803" pitchFamily="18" charset="0"/>
            </a:endParaRPr>
          </a:p>
          <a:p>
            <a:endParaRPr lang="en-US" sz="2000" b="1" dirty="0" smtClean="0">
              <a:solidFill>
                <a:schemeClr val="bg1"/>
              </a:solidFill>
              <a:latin typeface="Garamond" panose="02020404030301010803" pitchFamily="18" charset="0"/>
            </a:endParaRPr>
          </a:p>
          <a:p>
            <a:r>
              <a:rPr lang="en-US" sz="2000" b="1" dirty="0" err="1" smtClean="0">
                <a:solidFill>
                  <a:schemeClr val="bg1"/>
                </a:solidFill>
                <a:latin typeface="Garamond" panose="02020404030301010803" pitchFamily="18" charset="0"/>
              </a:rPr>
              <a:t>pptArt</a:t>
            </a:r>
            <a:r>
              <a:rPr lang="en-US" sz="2000" b="1" baseline="30000" dirty="0" smtClean="0">
                <a:solidFill>
                  <a:schemeClr val="bg1"/>
                </a:solidFill>
                <a:latin typeface="Garamond" panose="02020404030301010803" pitchFamily="18" charset="0"/>
              </a:rPr>
              <a:t>®</a:t>
            </a:r>
            <a:endParaRPr lang="en-US" sz="2000" b="1" dirty="0">
              <a:solidFill>
                <a:schemeClr val="bg1"/>
              </a:solidFill>
              <a:latin typeface="Garamond" panose="02020404030301010803" pitchFamily="18" charset="0"/>
            </a:endParaRPr>
          </a:p>
          <a:p>
            <a:endParaRPr lang="en-US" sz="2000" dirty="0" smtClean="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r>
              <a:rPr lang="en-US" sz="1400" dirty="0" err="1" smtClean="0">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is the one-stop shop for art-related corporate </a:t>
            </a:r>
            <a:r>
              <a:rPr lang="en-US" sz="1400" dirty="0" smtClean="0">
                <a:solidFill>
                  <a:schemeClr val="bg1"/>
                </a:solidFill>
                <a:latin typeface="Garamond" panose="02020404030301010803" pitchFamily="18" charset="0"/>
              </a:rPr>
              <a:t>services. </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Contrary </a:t>
            </a:r>
            <a:r>
              <a:rPr lang="en-US" sz="1400" dirty="0">
                <a:solidFill>
                  <a:schemeClr val="bg1"/>
                </a:solidFill>
                <a:latin typeface="Garamond" panose="02020404030301010803" pitchFamily="18" charset="0"/>
              </a:rPr>
              <a:t>to common and established perception,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 </a:t>
            </a:r>
            <a:r>
              <a:rPr lang="en-US" sz="1400" dirty="0">
                <a:solidFill>
                  <a:schemeClr val="bg1"/>
                </a:solidFill>
                <a:latin typeface="Garamond" panose="02020404030301010803" pitchFamily="18" charset="0"/>
              </a:rPr>
              <a:t>maintains that the corporate world can be the object of </a:t>
            </a:r>
            <a:r>
              <a:rPr lang="en-US" sz="1400" dirty="0" smtClean="0">
                <a:solidFill>
                  <a:schemeClr val="bg1"/>
                </a:solidFill>
                <a:latin typeface="Garamond" panose="02020404030301010803" pitchFamily="18" charset="0"/>
              </a:rPr>
              <a:t>art.</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The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manifesto has been signed by over </a:t>
            </a:r>
            <a:r>
              <a:rPr lang="en-US" sz="1400" dirty="0" smtClean="0">
                <a:solidFill>
                  <a:schemeClr val="bg1"/>
                </a:solidFill>
                <a:latin typeface="Garamond" panose="02020404030301010803" pitchFamily="18" charset="0"/>
              </a:rPr>
              <a:t>1,000 </a:t>
            </a:r>
            <a:r>
              <a:rPr lang="en-US" sz="1400" dirty="0">
                <a:solidFill>
                  <a:schemeClr val="bg1"/>
                </a:solidFill>
                <a:latin typeface="Garamond" panose="02020404030301010803" pitchFamily="18" charset="0"/>
              </a:rPr>
              <a:t>artists globally, mainly from the United States (25%) and the UK (15</a:t>
            </a:r>
            <a:r>
              <a:rPr lang="en-US" sz="1400" dirty="0" smtClean="0">
                <a:solidFill>
                  <a:schemeClr val="bg1"/>
                </a:solidFill>
                <a:latin typeface="Garamond" panose="02020404030301010803" pitchFamily="18" charset="0"/>
              </a:rPr>
              <a:t>%).</a:t>
            </a: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www.</a:t>
            </a:r>
            <a:r>
              <a:rPr lang="en-US" sz="1400" b="1" dirty="0" smtClean="0">
                <a:solidFill>
                  <a:schemeClr val="bg1"/>
                </a:solidFill>
                <a:latin typeface="Garamond" panose="02020404030301010803" pitchFamily="18" charset="0"/>
              </a:rPr>
              <a:t>pptArt</a:t>
            </a:r>
            <a:r>
              <a:rPr lang="en-US" sz="1400" dirty="0" smtClean="0">
                <a:solidFill>
                  <a:schemeClr val="bg1"/>
                </a:solidFill>
                <a:latin typeface="Garamond" panose="02020404030301010803" pitchFamily="18" charset="0"/>
              </a:rPr>
              <a:t>.net</a:t>
            </a:r>
            <a:endParaRPr lang="en-US" sz="1400" dirty="0">
              <a:solidFill>
                <a:schemeClr val="bg1"/>
              </a:solidFill>
              <a:latin typeface="Garamond" panose="02020404030301010803" pitchFamily="18" charset="0"/>
            </a:endParaRPr>
          </a:p>
          <a:p>
            <a:pPr algn="just"/>
            <a:endParaRPr lang="it-IT" sz="1400" dirty="0">
              <a:solidFill>
                <a:schemeClr val="bg1"/>
              </a:solidFill>
              <a:latin typeface="Garamond" panose="02020404030301010803" pitchFamily="18" charset="0"/>
            </a:endParaRPr>
          </a:p>
        </p:txBody>
      </p:sp>
      <p:sp>
        <p:nvSpPr>
          <p:cNvPr id="4" name="Rettangolo 3"/>
          <p:cNvSpPr/>
          <p:nvPr/>
        </p:nvSpPr>
        <p:spPr>
          <a:xfrm>
            <a:off x="2060848" y="0"/>
            <a:ext cx="4797152" cy="32758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tx1"/>
              </a:solidFill>
              <a:latin typeface="Garamond" panose="02020404030301010803" pitchFamily="18" charset="0"/>
            </a:endParaRPr>
          </a:p>
          <a:p>
            <a:endParaRPr lang="en-US" sz="2000" b="1" dirty="0" smtClean="0">
              <a:solidFill>
                <a:schemeClr val="tx1"/>
              </a:solidFill>
              <a:latin typeface="Garamond" panose="02020404030301010803" pitchFamily="18" charset="0"/>
            </a:endParaRPr>
          </a:p>
          <a:p>
            <a:r>
              <a:rPr lang="en-US" sz="2000" b="1" dirty="0" err="1" smtClean="0">
                <a:solidFill>
                  <a:schemeClr val="tx1"/>
                </a:solidFill>
                <a:latin typeface="Garamond" panose="02020404030301010803" pitchFamily="18" charset="0"/>
              </a:rPr>
              <a:t>pptArt</a:t>
            </a:r>
            <a:r>
              <a:rPr lang="en-US" sz="2000" b="1" baseline="30000" dirty="0" smtClean="0">
                <a:solidFill>
                  <a:schemeClr val="tx1"/>
                </a:solidFill>
                <a:latin typeface="Garamond" panose="02020404030301010803" pitchFamily="18" charset="0"/>
              </a:rPr>
              <a:t>®</a:t>
            </a:r>
            <a:endParaRPr lang="en-US" sz="2000" b="1" dirty="0">
              <a:solidFill>
                <a:schemeClr val="tx1"/>
              </a:solidFill>
              <a:latin typeface="Garamond" panose="02020404030301010803" pitchFamily="18" charset="0"/>
            </a:endParaRPr>
          </a:p>
          <a:p>
            <a:r>
              <a:rPr lang="en-US" sz="2000" b="1" dirty="0" smtClean="0">
                <a:solidFill>
                  <a:schemeClr val="tx1"/>
                </a:solidFill>
                <a:latin typeface="Garamond" panose="02020404030301010803" pitchFamily="18" charset="0"/>
              </a:rPr>
              <a:t>MANIFESTO ARTWORK</a:t>
            </a:r>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r>
              <a:rPr lang="en-US" sz="1400" dirty="0" err="1" smtClean="0">
                <a:solidFill>
                  <a:schemeClr val="tx1"/>
                </a:solidFill>
                <a:latin typeface="Garamond" panose="02020404030301010803" pitchFamily="18" charset="0"/>
              </a:rPr>
              <a:t>pptArt</a:t>
            </a:r>
            <a:r>
              <a:rPr lang="en-US" sz="1400" baseline="30000" dirty="0" smtClean="0">
                <a:solidFill>
                  <a:schemeClr val="tx1"/>
                </a:solidFill>
                <a:latin typeface="Garamond" panose="02020404030301010803" pitchFamily="18" charset="0"/>
              </a:rPr>
              <a:t>®</a:t>
            </a:r>
            <a:r>
              <a:rPr lang="en-US" sz="1400" dirty="0" smtClean="0">
                <a:solidFill>
                  <a:schemeClr val="tx1"/>
                </a:solidFill>
                <a:latin typeface="Garamond" panose="02020404030301010803" pitchFamily="18" charset="0"/>
              </a:rPr>
              <a:t> </a:t>
            </a:r>
            <a:r>
              <a:rPr lang="en-US" sz="1400" dirty="0">
                <a:solidFill>
                  <a:schemeClr val="tx1"/>
                </a:solidFill>
                <a:latin typeface="Garamond" panose="02020404030301010803" pitchFamily="18" charset="0"/>
              </a:rPr>
              <a:t>aesthetics, historical references and main messages are summarized in its </a:t>
            </a:r>
            <a:r>
              <a:rPr lang="en-US" sz="1400" dirty="0" smtClean="0">
                <a:solidFill>
                  <a:schemeClr val="tx1"/>
                </a:solidFill>
                <a:latin typeface="Garamond" panose="02020404030301010803" pitchFamily="18" charset="0"/>
              </a:rPr>
              <a:t>manifesto artwork </a:t>
            </a:r>
            <a:r>
              <a:rPr lang="en-US" sz="1400" dirty="0">
                <a:solidFill>
                  <a:schemeClr val="tx1"/>
                </a:solidFill>
                <a:latin typeface="Garamond" panose="02020404030301010803" pitchFamily="18" charset="0"/>
              </a:rPr>
              <a:t>“One and three logos”, a threefold representation of a company logo. The key message is that the corporate world, in its formal and conceptual representation, can be the object of a work of art.</a:t>
            </a:r>
          </a:p>
          <a:p>
            <a:pPr algn="just"/>
            <a:endParaRPr lang="en-US" sz="1400" dirty="0">
              <a:solidFill>
                <a:schemeClr val="tx1"/>
              </a:solidFill>
              <a:latin typeface="Garamond" panose="02020404030301010803" pitchFamily="18" charset="0"/>
            </a:endParaRPr>
          </a:p>
          <a:p>
            <a:pPr algn="just"/>
            <a:r>
              <a:rPr lang="en-US" sz="1400" dirty="0">
                <a:solidFill>
                  <a:schemeClr val="tx1"/>
                </a:solidFill>
                <a:latin typeface="Garamond" panose="02020404030301010803" pitchFamily="18" charset="0"/>
              </a:rPr>
              <a:t> </a:t>
            </a: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p:txBody>
      </p:sp>
      <p:sp>
        <p:nvSpPr>
          <p:cNvPr id="5" name="Rettangolo 4"/>
          <p:cNvSpPr/>
          <p:nvPr/>
        </p:nvSpPr>
        <p:spPr>
          <a:xfrm>
            <a:off x="683876" y="8533026"/>
            <a:ext cx="252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000" b="1" dirty="0" smtClean="0">
                <a:solidFill>
                  <a:schemeClr val="tx1"/>
                </a:solidFill>
                <a:latin typeface="Garamond" panose="02020404030301010803" pitchFamily="18" charset="0"/>
              </a:rPr>
              <a:t>Art</a:t>
            </a:r>
            <a:endParaRPr lang="it-IT" sz="1000" b="1" dirty="0">
              <a:solidFill>
                <a:schemeClr val="tx1"/>
              </a:solidFill>
              <a:latin typeface="Garamond" panose="02020404030301010803" pitchFamily="18" charset="0"/>
            </a:endParaRPr>
          </a:p>
        </p:txBody>
      </p:sp>
      <p:sp>
        <p:nvSpPr>
          <p:cNvPr id="6" name="Rettangolo 5"/>
          <p:cNvSpPr/>
          <p:nvPr/>
        </p:nvSpPr>
        <p:spPr>
          <a:xfrm>
            <a:off x="396000" y="8244408"/>
            <a:ext cx="360000" cy="360040"/>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1"/>
          <a:lstStyle/>
          <a:p>
            <a:pPr algn="ctr"/>
            <a:r>
              <a:rPr lang="it-IT" sz="1050" b="1" dirty="0" err="1" smtClean="0">
                <a:solidFill>
                  <a:schemeClr val="bg1"/>
                </a:solidFill>
                <a:latin typeface="Garamond" panose="02020404030301010803" pitchFamily="18" charset="0"/>
              </a:rPr>
              <a:t>ppt</a:t>
            </a:r>
            <a:endParaRPr lang="it-IT" sz="1050" b="1" dirty="0">
              <a:solidFill>
                <a:schemeClr val="bg1"/>
              </a:solidFill>
              <a:latin typeface="Garamond" panose="02020404030301010803" pitchFamily="18" charset="0"/>
            </a:endParaRPr>
          </a:p>
        </p:txBody>
      </p:sp>
      <p:sp>
        <p:nvSpPr>
          <p:cNvPr id="8" name="Rettangolo 7"/>
          <p:cNvSpPr/>
          <p:nvPr/>
        </p:nvSpPr>
        <p:spPr>
          <a:xfrm>
            <a:off x="2060848" y="5724128"/>
            <a:ext cx="4797152" cy="344389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just"/>
            <a:endParaRPr lang="en-US" sz="1400" dirty="0" smtClean="0">
              <a:solidFill>
                <a:schemeClr val="tx1"/>
              </a:solidFill>
              <a:latin typeface="Garamond" panose="02020404030301010803" pitchFamily="18" charset="0"/>
            </a:endParaRPr>
          </a:p>
          <a:p>
            <a:pPr algn="just"/>
            <a:r>
              <a:rPr lang="en-US" sz="1400" dirty="0" smtClean="0">
                <a:solidFill>
                  <a:schemeClr val="tx1"/>
                </a:solidFill>
                <a:latin typeface="Garamond" panose="02020404030301010803" pitchFamily="18" charset="0"/>
              </a:rPr>
              <a:t>Despite </a:t>
            </a:r>
            <a:r>
              <a:rPr lang="en-US" sz="1400" dirty="0">
                <a:solidFill>
                  <a:schemeClr val="tx1"/>
                </a:solidFill>
                <a:latin typeface="Garamond" panose="02020404030301010803" pitchFamily="18" charset="0"/>
              </a:rPr>
              <a:t>the apparent simplicity and minimalism of the triptych, this work is a powerful précis of the </a:t>
            </a:r>
            <a:r>
              <a:rPr lang="en-US" sz="1400" dirty="0" err="1" smtClean="0">
                <a:solidFill>
                  <a:schemeClr val="tx1"/>
                </a:solidFill>
                <a:latin typeface="Garamond" panose="02020404030301010803" pitchFamily="18" charset="0"/>
              </a:rPr>
              <a:t>pptArt</a:t>
            </a:r>
            <a:r>
              <a:rPr lang="en-US" sz="1400" baseline="30000" dirty="0" smtClean="0">
                <a:solidFill>
                  <a:schemeClr val="tx1"/>
                </a:solidFill>
                <a:latin typeface="Garamond" panose="02020404030301010803" pitchFamily="18" charset="0"/>
              </a:rPr>
              <a:t>®</a:t>
            </a:r>
            <a:r>
              <a:rPr lang="en-US" sz="1400" dirty="0" smtClean="0">
                <a:solidFill>
                  <a:schemeClr val="tx1"/>
                </a:solidFill>
                <a:latin typeface="Garamond" panose="02020404030301010803" pitchFamily="18" charset="0"/>
              </a:rPr>
              <a:t> </a:t>
            </a:r>
            <a:r>
              <a:rPr lang="en-US" sz="1400" dirty="0">
                <a:solidFill>
                  <a:schemeClr val="tx1"/>
                </a:solidFill>
                <a:latin typeface="Garamond" panose="02020404030301010803" pitchFamily="18" charset="0"/>
              </a:rPr>
              <a:t>message. At the same time, it pays tribute to its historical precursors in </a:t>
            </a:r>
            <a:r>
              <a:rPr lang="en-US" sz="1400" dirty="0" err="1">
                <a:solidFill>
                  <a:schemeClr val="tx1"/>
                </a:solidFill>
                <a:latin typeface="Garamond" panose="02020404030301010803" pitchFamily="18" charset="0"/>
              </a:rPr>
              <a:t>suprematism</a:t>
            </a:r>
            <a:r>
              <a:rPr lang="en-US" sz="1400" dirty="0">
                <a:solidFill>
                  <a:schemeClr val="tx1"/>
                </a:solidFill>
                <a:latin typeface="Garamond" panose="02020404030301010803" pitchFamily="18" charset="0"/>
              </a:rPr>
              <a:t> and conceptual art: the </a:t>
            </a:r>
            <a:r>
              <a:rPr lang="en-US" sz="1400" dirty="0" err="1">
                <a:solidFill>
                  <a:schemeClr val="tx1"/>
                </a:solidFill>
                <a:latin typeface="Garamond" panose="02020404030301010803" pitchFamily="18" charset="0"/>
              </a:rPr>
              <a:t>tryptical</a:t>
            </a:r>
            <a:r>
              <a:rPr lang="en-US" sz="1400" dirty="0">
                <a:solidFill>
                  <a:schemeClr val="tx1"/>
                </a:solidFill>
                <a:latin typeface="Garamond" panose="02020404030301010803" pitchFamily="18" charset="0"/>
              </a:rPr>
              <a:t> structure is a reference to </a:t>
            </a:r>
            <a:r>
              <a:rPr lang="en-US" sz="1400" dirty="0" err="1">
                <a:solidFill>
                  <a:schemeClr val="tx1"/>
                </a:solidFill>
                <a:latin typeface="Garamond" panose="02020404030301010803" pitchFamily="18" charset="0"/>
              </a:rPr>
              <a:t>Kosuth’s</a:t>
            </a:r>
            <a:r>
              <a:rPr lang="en-US" sz="1400" dirty="0">
                <a:solidFill>
                  <a:schemeClr val="tx1"/>
                </a:solidFill>
                <a:latin typeface="Garamond" panose="02020404030301010803" pitchFamily="18" charset="0"/>
              </a:rPr>
              <a:t> “One and three chairs” while the central element is a reference to Malevich’s “Black square on white ground”. </a:t>
            </a:r>
          </a:p>
          <a:p>
            <a:pPr algn="just"/>
            <a:r>
              <a:rPr lang="en-US" sz="1400" dirty="0">
                <a:solidFill>
                  <a:schemeClr val="tx1"/>
                </a:solidFill>
                <a:latin typeface="Garamond" panose="02020404030301010803" pitchFamily="18" charset="0"/>
              </a:rPr>
              <a:t>The word “logos” in the title is also to be interpreted in the ancient Greek meaning as a principle of order and knowledge. This refers to the intrinsic nature of the corporate world as the product of the rational mind to reestablish an order in the chaos of the markets and the human needs.</a:t>
            </a:r>
          </a:p>
          <a:p>
            <a:pPr algn="just"/>
            <a:endParaRPr lang="en-US" sz="1400" dirty="0" smtClean="0">
              <a:solidFill>
                <a:schemeClr val="tx1"/>
              </a:solidFill>
              <a:latin typeface="Garamond" panose="02020404030301010803" pitchFamily="18" charset="0"/>
            </a:endParaRPr>
          </a:p>
        </p:txBody>
      </p:sp>
    </p:spTree>
    <p:extLst>
      <p:ext uri="{BB962C8B-B14F-4D97-AF65-F5344CB8AC3E}">
        <p14:creationId xmlns:p14="http://schemas.microsoft.com/office/powerpoint/2010/main" val="382542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7" name="Rettangolo 6"/>
          <p:cNvSpPr/>
          <p:nvPr/>
        </p:nvSpPr>
        <p:spPr>
          <a:xfrm>
            <a:off x="0" y="0"/>
            <a:ext cx="2060848" cy="9144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bg1"/>
              </a:solidFill>
              <a:latin typeface="Garamond" panose="02020404030301010803" pitchFamily="18" charset="0"/>
            </a:endParaRPr>
          </a:p>
          <a:p>
            <a:endParaRPr lang="en-US" sz="2000" b="1" dirty="0" smtClean="0">
              <a:solidFill>
                <a:schemeClr val="bg1"/>
              </a:solidFill>
              <a:latin typeface="Garamond" panose="02020404030301010803" pitchFamily="18" charset="0"/>
            </a:endParaRPr>
          </a:p>
          <a:p>
            <a:r>
              <a:rPr lang="en-US" sz="2000" b="1" dirty="0" err="1" smtClean="0">
                <a:solidFill>
                  <a:schemeClr val="bg1"/>
                </a:solidFill>
                <a:latin typeface="Garamond" panose="02020404030301010803" pitchFamily="18" charset="0"/>
              </a:rPr>
              <a:t>pptArt</a:t>
            </a:r>
            <a:r>
              <a:rPr lang="en-US" sz="2000" b="1" baseline="30000" dirty="0" smtClean="0">
                <a:solidFill>
                  <a:schemeClr val="bg1"/>
                </a:solidFill>
                <a:latin typeface="Garamond" panose="02020404030301010803" pitchFamily="18" charset="0"/>
              </a:rPr>
              <a:t>®</a:t>
            </a:r>
            <a:endParaRPr lang="en-US" sz="2000" b="1" dirty="0">
              <a:solidFill>
                <a:schemeClr val="bg1"/>
              </a:solidFill>
              <a:latin typeface="Garamond" panose="02020404030301010803" pitchFamily="18" charset="0"/>
            </a:endParaRPr>
          </a:p>
          <a:p>
            <a:endParaRPr lang="en-US" sz="2000" dirty="0" smtClean="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r>
              <a:rPr lang="en-US" sz="1400" dirty="0" err="1" smtClean="0">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is the one-stop shop for art-related corporate </a:t>
            </a:r>
            <a:r>
              <a:rPr lang="en-US" sz="1400" dirty="0" smtClean="0">
                <a:solidFill>
                  <a:schemeClr val="bg1"/>
                </a:solidFill>
                <a:latin typeface="Garamond" panose="02020404030301010803" pitchFamily="18" charset="0"/>
              </a:rPr>
              <a:t>services. </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Contrary </a:t>
            </a:r>
            <a:r>
              <a:rPr lang="en-US" sz="1400" dirty="0">
                <a:solidFill>
                  <a:schemeClr val="bg1"/>
                </a:solidFill>
                <a:latin typeface="Garamond" panose="02020404030301010803" pitchFamily="18" charset="0"/>
              </a:rPr>
              <a:t>to common and established perception,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 </a:t>
            </a:r>
            <a:r>
              <a:rPr lang="en-US" sz="1400" dirty="0">
                <a:solidFill>
                  <a:schemeClr val="bg1"/>
                </a:solidFill>
                <a:latin typeface="Garamond" panose="02020404030301010803" pitchFamily="18" charset="0"/>
              </a:rPr>
              <a:t>maintains that the corporate world can be the object of </a:t>
            </a:r>
            <a:r>
              <a:rPr lang="en-US" sz="1400" dirty="0" smtClean="0">
                <a:solidFill>
                  <a:schemeClr val="bg1"/>
                </a:solidFill>
                <a:latin typeface="Garamond" panose="02020404030301010803" pitchFamily="18" charset="0"/>
              </a:rPr>
              <a:t>art.</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The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manifesto has been signed by over </a:t>
            </a:r>
            <a:r>
              <a:rPr lang="en-US" sz="1400" dirty="0" smtClean="0">
                <a:solidFill>
                  <a:schemeClr val="bg1"/>
                </a:solidFill>
                <a:latin typeface="Garamond" panose="02020404030301010803" pitchFamily="18" charset="0"/>
              </a:rPr>
              <a:t>1,000 </a:t>
            </a:r>
            <a:r>
              <a:rPr lang="en-US" sz="1400" dirty="0">
                <a:solidFill>
                  <a:schemeClr val="bg1"/>
                </a:solidFill>
                <a:latin typeface="Garamond" panose="02020404030301010803" pitchFamily="18" charset="0"/>
              </a:rPr>
              <a:t>artists globally, mainly from the United States (25%) and the UK (15</a:t>
            </a:r>
            <a:r>
              <a:rPr lang="en-US" sz="1400" dirty="0" smtClean="0">
                <a:solidFill>
                  <a:schemeClr val="bg1"/>
                </a:solidFill>
                <a:latin typeface="Garamond" panose="02020404030301010803" pitchFamily="18" charset="0"/>
              </a:rPr>
              <a:t>%).</a:t>
            </a: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www.</a:t>
            </a:r>
            <a:r>
              <a:rPr lang="en-US" sz="1400" b="1" dirty="0" smtClean="0">
                <a:solidFill>
                  <a:schemeClr val="bg1"/>
                </a:solidFill>
                <a:latin typeface="Garamond" panose="02020404030301010803" pitchFamily="18" charset="0"/>
              </a:rPr>
              <a:t>pptArt</a:t>
            </a:r>
            <a:r>
              <a:rPr lang="en-US" sz="1400" dirty="0" smtClean="0">
                <a:solidFill>
                  <a:schemeClr val="bg1"/>
                </a:solidFill>
                <a:latin typeface="Garamond" panose="02020404030301010803" pitchFamily="18" charset="0"/>
              </a:rPr>
              <a:t>.net</a:t>
            </a:r>
            <a:endParaRPr lang="en-US" sz="1400" dirty="0">
              <a:solidFill>
                <a:schemeClr val="bg1"/>
              </a:solidFill>
              <a:latin typeface="Garamond" panose="02020404030301010803" pitchFamily="18" charset="0"/>
            </a:endParaRPr>
          </a:p>
          <a:p>
            <a:pPr algn="just"/>
            <a:endParaRPr lang="it-IT" sz="1400" dirty="0">
              <a:solidFill>
                <a:schemeClr val="bg1"/>
              </a:solidFill>
              <a:latin typeface="Garamond" panose="02020404030301010803" pitchFamily="18" charset="0"/>
            </a:endParaRPr>
          </a:p>
        </p:txBody>
      </p:sp>
      <p:sp>
        <p:nvSpPr>
          <p:cNvPr id="4" name="Rettangolo 3"/>
          <p:cNvSpPr/>
          <p:nvPr/>
        </p:nvSpPr>
        <p:spPr>
          <a:xfrm>
            <a:off x="2060848" y="0"/>
            <a:ext cx="4797152" cy="9144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tx1"/>
              </a:solidFill>
              <a:latin typeface="Garamond" panose="02020404030301010803" pitchFamily="18" charset="0"/>
            </a:endParaRPr>
          </a:p>
          <a:p>
            <a:endParaRPr lang="en-US" sz="2000" b="1" dirty="0" smtClean="0">
              <a:solidFill>
                <a:schemeClr val="tx1"/>
              </a:solidFill>
              <a:latin typeface="Garamond" panose="02020404030301010803" pitchFamily="18" charset="0"/>
            </a:endParaRPr>
          </a:p>
          <a:p>
            <a:r>
              <a:rPr lang="en-US" sz="2000" b="1" dirty="0" err="1" smtClean="0">
                <a:solidFill>
                  <a:schemeClr val="tx1"/>
                </a:solidFill>
                <a:latin typeface="Garamond" panose="02020404030301010803" pitchFamily="18" charset="0"/>
              </a:rPr>
              <a:t>pptArt</a:t>
            </a:r>
            <a:r>
              <a:rPr lang="en-US" sz="2000" b="1" baseline="30000" dirty="0" smtClean="0">
                <a:solidFill>
                  <a:schemeClr val="tx1"/>
                </a:solidFill>
                <a:latin typeface="Garamond" panose="02020404030301010803" pitchFamily="18" charset="0"/>
              </a:rPr>
              <a:t>®</a:t>
            </a:r>
            <a:endParaRPr lang="en-US" sz="2000" b="1" dirty="0">
              <a:solidFill>
                <a:schemeClr val="tx1"/>
              </a:solidFill>
              <a:latin typeface="Garamond" panose="02020404030301010803" pitchFamily="18" charset="0"/>
            </a:endParaRPr>
          </a:p>
          <a:p>
            <a:r>
              <a:rPr lang="en-US" sz="2000" b="1" dirty="0" smtClean="0">
                <a:solidFill>
                  <a:schemeClr val="tx1"/>
                </a:solidFill>
                <a:latin typeface="Garamond" panose="02020404030301010803" pitchFamily="18" charset="0"/>
              </a:rPr>
              <a:t>CORPORATE SERVICES</a:t>
            </a:r>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r>
              <a:rPr lang="en-US" sz="1400" b="1" dirty="0" smtClean="0">
                <a:solidFill>
                  <a:schemeClr val="tx1"/>
                </a:solidFill>
                <a:latin typeface="Garamond" panose="02020404030301010803" pitchFamily="18" charset="0"/>
              </a:rPr>
              <a:t>WHEN PACKAGING BECOMES ART</a:t>
            </a:r>
          </a:p>
          <a:p>
            <a:pPr algn="just"/>
            <a:endParaRPr lang="en-US" sz="1400" dirty="0">
              <a:solidFill>
                <a:schemeClr val="tx1"/>
              </a:solidFill>
              <a:latin typeface="Garamond" panose="02020404030301010803" pitchFamily="18" charset="0"/>
            </a:endParaRPr>
          </a:p>
          <a:p>
            <a:pPr algn="just"/>
            <a:r>
              <a:rPr lang="en-US" sz="1400" dirty="0">
                <a:solidFill>
                  <a:schemeClr val="tx1"/>
                </a:solidFill>
                <a:latin typeface="Garamond" panose="02020404030301010803" pitchFamily="18" charset="0"/>
              </a:rPr>
              <a:t>Packaging has long been more than a simple container or wrapper for a </a:t>
            </a:r>
            <a:r>
              <a:rPr lang="en-US" sz="1400" dirty="0" smtClean="0">
                <a:solidFill>
                  <a:schemeClr val="tx1"/>
                </a:solidFill>
                <a:latin typeface="Garamond" panose="02020404030301010803" pitchFamily="18" charset="0"/>
              </a:rPr>
              <a:t>product. </a:t>
            </a:r>
          </a:p>
          <a:p>
            <a:pPr algn="just"/>
            <a:r>
              <a:rPr lang="en-US" sz="1400" dirty="0" smtClean="0">
                <a:solidFill>
                  <a:schemeClr val="tx1"/>
                </a:solidFill>
                <a:latin typeface="Garamond" panose="02020404030301010803" pitchFamily="18" charset="0"/>
              </a:rPr>
              <a:t>With </a:t>
            </a:r>
            <a:r>
              <a:rPr lang="en-US" sz="1400" dirty="0" err="1">
                <a:solidFill>
                  <a:schemeClr val="tx1"/>
                </a:solidFill>
                <a:latin typeface="Garamond" panose="02020404030301010803" pitchFamily="18" charset="0"/>
              </a:rPr>
              <a:t>pptArt</a:t>
            </a:r>
            <a:r>
              <a:rPr lang="en-US" sz="1400" baseline="30000" dirty="0">
                <a:solidFill>
                  <a:schemeClr val="tx1"/>
                </a:solidFill>
                <a:latin typeface="Garamond" panose="02020404030301010803" pitchFamily="18" charset="0"/>
              </a:rPr>
              <a:t>® </a:t>
            </a:r>
            <a:r>
              <a:rPr lang="en-US" sz="1400" dirty="0" smtClean="0">
                <a:solidFill>
                  <a:schemeClr val="tx1"/>
                </a:solidFill>
                <a:latin typeface="Garamond" panose="02020404030301010803" pitchFamily="18" charset="0"/>
              </a:rPr>
              <a:t>you can now enrich your packaging through a contest of artists. Based on your guidelines and specifications, our </a:t>
            </a:r>
            <a:r>
              <a:rPr lang="en-US" sz="1400" dirty="0">
                <a:solidFill>
                  <a:schemeClr val="tx1"/>
                </a:solidFill>
                <a:latin typeface="Garamond" panose="02020404030301010803" pitchFamily="18" charset="0"/>
              </a:rPr>
              <a:t>pool of over </a:t>
            </a:r>
            <a:r>
              <a:rPr lang="en-US" sz="1400" dirty="0" smtClean="0">
                <a:solidFill>
                  <a:schemeClr val="tx1"/>
                </a:solidFill>
                <a:latin typeface="Garamond" panose="02020404030301010803" pitchFamily="18" charset="0"/>
              </a:rPr>
              <a:t>1,000 </a:t>
            </a:r>
            <a:r>
              <a:rPr lang="en-US" sz="1400" dirty="0">
                <a:solidFill>
                  <a:schemeClr val="tx1"/>
                </a:solidFill>
                <a:latin typeface="Garamond" panose="02020404030301010803" pitchFamily="18" charset="0"/>
              </a:rPr>
              <a:t>qualified international artists is ready to interpret your </a:t>
            </a:r>
            <a:r>
              <a:rPr lang="en-US" sz="1400" dirty="0" smtClean="0">
                <a:solidFill>
                  <a:schemeClr val="tx1"/>
                </a:solidFill>
                <a:latin typeface="Garamond" panose="02020404030301010803" pitchFamily="18" charset="0"/>
              </a:rPr>
              <a:t>packaging design evolution with the </a:t>
            </a:r>
            <a:r>
              <a:rPr lang="en-US" sz="1400" dirty="0">
                <a:solidFill>
                  <a:schemeClr val="tx1"/>
                </a:solidFill>
                <a:latin typeface="Garamond" panose="02020404030301010803" pitchFamily="18" charset="0"/>
              </a:rPr>
              <a:t>diversity of their </a:t>
            </a:r>
            <a:r>
              <a:rPr lang="en-US" sz="1400" dirty="0" smtClean="0">
                <a:solidFill>
                  <a:schemeClr val="tx1"/>
                </a:solidFill>
                <a:latin typeface="Garamond" panose="02020404030301010803" pitchFamily="18" charset="0"/>
              </a:rPr>
              <a:t>styles and concepts. Their artistic proposals can become an active tool to engage your clients </a:t>
            </a:r>
            <a:r>
              <a:rPr lang="en-US" sz="1400" dirty="0">
                <a:solidFill>
                  <a:schemeClr val="tx1"/>
                </a:solidFill>
                <a:latin typeface="Garamond" panose="02020404030301010803" pitchFamily="18" charset="0"/>
              </a:rPr>
              <a:t>in the selection of the best </a:t>
            </a:r>
            <a:r>
              <a:rPr lang="en-US" sz="1400" dirty="0" smtClean="0">
                <a:solidFill>
                  <a:schemeClr val="tx1"/>
                </a:solidFill>
                <a:latin typeface="Garamond" panose="02020404030301010803" pitchFamily="18" charset="0"/>
              </a:rPr>
              <a:t>design through a social media campaign. </a:t>
            </a:r>
            <a:endParaRPr lang="en-US" sz="1400" dirty="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r>
              <a:rPr lang="en-US" sz="1400" b="1" dirty="0" smtClean="0">
                <a:solidFill>
                  <a:schemeClr val="tx1"/>
                </a:solidFill>
                <a:latin typeface="Garamond" panose="02020404030301010803" pitchFamily="18" charset="0"/>
              </a:rPr>
              <a:t>ENHANCE YOUR MARKETING CAMPAIGNS</a:t>
            </a:r>
            <a:endParaRPr lang="en-US" sz="1400" b="1" dirty="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r>
              <a:rPr lang="en-US" sz="1400" dirty="0">
                <a:solidFill>
                  <a:schemeClr val="tx1"/>
                </a:solidFill>
                <a:latin typeface="Garamond" panose="02020404030301010803" pitchFamily="18" charset="0"/>
              </a:rPr>
              <a:t>Have you ever thought that art can enhance your marketing campaigns? </a:t>
            </a:r>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spcAft>
                <a:spcPts val="600"/>
              </a:spcAft>
            </a:pPr>
            <a:r>
              <a:rPr lang="en-US" sz="1400" dirty="0">
                <a:solidFill>
                  <a:schemeClr val="tx1"/>
                </a:solidFill>
                <a:latin typeface="Garamond" panose="02020404030301010803" pitchFamily="18" charset="0"/>
              </a:rPr>
              <a:t>Here is a list of </a:t>
            </a:r>
            <a:r>
              <a:rPr lang="en-US" sz="1400" dirty="0" err="1">
                <a:solidFill>
                  <a:schemeClr val="tx1"/>
                </a:solidFill>
                <a:latin typeface="Garamond" panose="02020404030301010803" pitchFamily="18" charset="0"/>
              </a:rPr>
              <a:t>pptArt</a:t>
            </a:r>
            <a:r>
              <a:rPr lang="en-US" sz="1400" baseline="30000" dirty="0">
                <a:solidFill>
                  <a:schemeClr val="tx1"/>
                </a:solidFill>
                <a:latin typeface="Garamond" panose="02020404030301010803" pitchFamily="18" charset="0"/>
              </a:rPr>
              <a:t>®</a:t>
            </a:r>
            <a:r>
              <a:rPr lang="en-US" sz="1400" dirty="0">
                <a:solidFill>
                  <a:schemeClr val="tx1"/>
                </a:solidFill>
                <a:latin typeface="Garamond" panose="02020404030301010803" pitchFamily="18" charset="0"/>
              </a:rPr>
              <a:t> suggestions:</a:t>
            </a:r>
          </a:p>
          <a:p>
            <a:pPr marL="285750" indent="-285750" algn="just">
              <a:spcAft>
                <a:spcPts val="600"/>
              </a:spcAft>
              <a:buFont typeface="Arial" panose="020B0604020202020204" pitchFamily="34" charset="0"/>
              <a:buChar char="•"/>
            </a:pPr>
            <a:r>
              <a:rPr lang="en-US" sz="1400" b="1" dirty="0" smtClean="0">
                <a:solidFill>
                  <a:schemeClr val="tx1"/>
                </a:solidFill>
                <a:latin typeface="Garamond" panose="02020404030301010803" pitchFamily="18" charset="0"/>
              </a:rPr>
              <a:t>Social </a:t>
            </a:r>
            <a:r>
              <a:rPr lang="en-US" sz="1400" b="1" dirty="0">
                <a:solidFill>
                  <a:schemeClr val="tx1"/>
                </a:solidFill>
                <a:latin typeface="Garamond" panose="02020404030301010803" pitchFamily="18" charset="0"/>
              </a:rPr>
              <a:t>media campaigns</a:t>
            </a:r>
            <a:r>
              <a:rPr lang="en-US" sz="1400" dirty="0">
                <a:solidFill>
                  <a:schemeClr val="tx1"/>
                </a:solidFill>
                <a:latin typeface="Garamond" panose="02020404030301010803" pitchFamily="18" charset="0"/>
              </a:rPr>
              <a:t>: engage your customers and drive traffic to your website! Ask them to take a selfie while using your products with their friends or partner. The best photo will become a work of </a:t>
            </a:r>
            <a:r>
              <a:rPr lang="en-US" sz="1400" dirty="0" smtClean="0">
                <a:solidFill>
                  <a:schemeClr val="tx1"/>
                </a:solidFill>
                <a:latin typeface="Garamond" panose="02020404030301010803" pitchFamily="18" charset="0"/>
              </a:rPr>
              <a:t>art</a:t>
            </a:r>
          </a:p>
          <a:p>
            <a:pPr marL="285750" indent="-285750" algn="just">
              <a:spcAft>
                <a:spcPts val="600"/>
              </a:spcAft>
              <a:buFont typeface="Arial" panose="020B0604020202020204" pitchFamily="34" charset="0"/>
              <a:buChar char="•"/>
            </a:pPr>
            <a:r>
              <a:rPr lang="en-US" sz="1400" b="1" dirty="0" smtClean="0">
                <a:solidFill>
                  <a:schemeClr val="tx1"/>
                </a:solidFill>
                <a:latin typeface="Garamond" panose="02020404030301010803" pitchFamily="18" charset="0"/>
              </a:rPr>
              <a:t>Loyalty programs</a:t>
            </a:r>
            <a:r>
              <a:rPr lang="en-US" sz="1400" dirty="0" smtClean="0">
                <a:solidFill>
                  <a:schemeClr val="tx1"/>
                </a:solidFill>
                <a:latin typeface="Garamond" panose="02020404030301010803" pitchFamily="18" charset="0"/>
              </a:rPr>
              <a:t>: our glass and metal artists can create unique pieces for your loyalty programs</a:t>
            </a:r>
          </a:p>
          <a:p>
            <a:pPr marL="285750" indent="-285750" algn="just">
              <a:spcAft>
                <a:spcPts val="600"/>
              </a:spcAft>
              <a:buFont typeface="Arial" panose="020B0604020202020204" pitchFamily="34" charset="0"/>
              <a:buChar char="•"/>
            </a:pPr>
            <a:r>
              <a:rPr lang="en-US" sz="1400" b="1" dirty="0" smtClean="0">
                <a:solidFill>
                  <a:schemeClr val="tx1"/>
                </a:solidFill>
                <a:latin typeface="Garamond" panose="02020404030301010803" pitchFamily="18" charset="0"/>
              </a:rPr>
              <a:t>Printed </a:t>
            </a:r>
            <a:r>
              <a:rPr lang="en-US" sz="1400" b="1" dirty="0">
                <a:solidFill>
                  <a:schemeClr val="tx1"/>
                </a:solidFill>
                <a:latin typeface="Garamond" panose="02020404030301010803" pitchFamily="18" charset="0"/>
              </a:rPr>
              <a:t>advertising</a:t>
            </a:r>
            <a:r>
              <a:rPr lang="en-US" sz="1400" dirty="0">
                <a:solidFill>
                  <a:schemeClr val="tx1"/>
                </a:solidFill>
                <a:latin typeface="Garamond" panose="02020404030301010803" pitchFamily="18" charset="0"/>
              </a:rPr>
              <a:t>: tired of the usual graphic design, illustrators and photographers? Create artistic images through our pool of over 1,000 </a:t>
            </a:r>
            <a:r>
              <a:rPr lang="en-US" sz="1400" dirty="0" smtClean="0">
                <a:solidFill>
                  <a:schemeClr val="tx1"/>
                </a:solidFill>
                <a:latin typeface="Garamond" panose="02020404030301010803" pitchFamily="18" charset="0"/>
              </a:rPr>
              <a:t>artists</a:t>
            </a:r>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p:txBody>
      </p:sp>
      <p:sp>
        <p:nvSpPr>
          <p:cNvPr id="5" name="Rettangolo 4"/>
          <p:cNvSpPr/>
          <p:nvPr/>
        </p:nvSpPr>
        <p:spPr>
          <a:xfrm>
            <a:off x="683876" y="8533026"/>
            <a:ext cx="252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000" b="1" dirty="0" smtClean="0">
                <a:solidFill>
                  <a:schemeClr val="tx1"/>
                </a:solidFill>
                <a:latin typeface="Garamond" panose="02020404030301010803" pitchFamily="18" charset="0"/>
              </a:rPr>
              <a:t>Art</a:t>
            </a:r>
            <a:endParaRPr lang="it-IT" sz="1000" b="1" dirty="0">
              <a:solidFill>
                <a:schemeClr val="tx1"/>
              </a:solidFill>
              <a:latin typeface="Garamond" panose="02020404030301010803" pitchFamily="18" charset="0"/>
            </a:endParaRPr>
          </a:p>
        </p:txBody>
      </p:sp>
      <p:sp>
        <p:nvSpPr>
          <p:cNvPr id="6" name="Rettangolo 5"/>
          <p:cNvSpPr/>
          <p:nvPr/>
        </p:nvSpPr>
        <p:spPr>
          <a:xfrm>
            <a:off x="396000" y="8244408"/>
            <a:ext cx="360000" cy="360040"/>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1"/>
          <a:lstStyle/>
          <a:p>
            <a:pPr algn="ctr"/>
            <a:r>
              <a:rPr lang="it-IT" sz="1050" b="1" dirty="0" err="1" smtClean="0">
                <a:solidFill>
                  <a:schemeClr val="bg1"/>
                </a:solidFill>
                <a:latin typeface="Garamond" panose="02020404030301010803" pitchFamily="18" charset="0"/>
              </a:rPr>
              <a:t>ppt</a:t>
            </a:r>
            <a:endParaRPr lang="it-IT" sz="105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7293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7" name="Rettangolo 6"/>
          <p:cNvSpPr/>
          <p:nvPr/>
        </p:nvSpPr>
        <p:spPr>
          <a:xfrm>
            <a:off x="18891" y="0"/>
            <a:ext cx="3429000" cy="9144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bg1"/>
              </a:solidFill>
              <a:latin typeface="Garamond" panose="02020404030301010803" pitchFamily="18" charset="0"/>
            </a:endParaRPr>
          </a:p>
          <a:p>
            <a:endParaRPr lang="en-US" sz="2000" b="1" dirty="0" smtClean="0">
              <a:solidFill>
                <a:schemeClr val="bg1"/>
              </a:solidFill>
              <a:latin typeface="Garamond" panose="02020404030301010803" pitchFamily="18" charset="0"/>
            </a:endParaRPr>
          </a:p>
          <a:p>
            <a:pPr algn="ctr"/>
            <a:r>
              <a:rPr lang="en-US" sz="2000" b="1" dirty="0" err="1" smtClean="0">
                <a:solidFill>
                  <a:schemeClr val="bg1"/>
                </a:solidFill>
                <a:latin typeface="Garamond" panose="02020404030301010803" pitchFamily="18" charset="0"/>
              </a:rPr>
              <a:t>pptArt</a:t>
            </a:r>
            <a:r>
              <a:rPr lang="en-US" sz="2000" b="1" baseline="30000" dirty="0" smtClean="0">
                <a:solidFill>
                  <a:schemeClr val="bg1"/>
                </a:solidFill>
                <a:latin typeface="Garamond" panose="02020404030301010803" pitchFamily="18" charset="0"/>
              </a:rPr>
              <a:t>®</a:t>
            </a:r>
            <a:endParaRPr lang="en-US" sz="2000" b="1" dirty="0">
              <a:solidFill>
                <a:schemeClr val="bg1"/>
              </a:solidFill>
              <a:latin typeface="Garamond" panose="02020404030301010803" pitchFamily="18" charset="0"/>
            </a:endParaRPr>
          </a:p>
          <a:p>
            <a:pPr algn="ctr"/>
            <a:r>
              <a:rPr lang="en-US" sz="1900" b="1" dirty="0" smtClean="0">
                <a:solidFill>
                  <a:schemeClr val="bg1"/>
                </a:solidFill>
                <a:latin typeface="Garamond" panose="02020404030301010803" pitchFamily="18" charset="0"/>
              </a:rPr>
              <a:t>ARTISTS (Sample)</a:t>
            </a:r>
            <a:endParaRPr lang="en-US" sz="1900" b="1" dirty="0">
              <a:solidFill>
                <a:schemeClr val="bg1"/>
              </a:solidFill>
              <a:latin typeface="Garamond" panose="02020404030301010803" pitchFamily="18" charset="0"/>
            </a:endParaRPr>
          </a:p>
          <a:p>
            <a:endParaRPr lang="en-US" sz="1900" dirty="0" smtClean="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pPr algn="just"/>
            <a:endParaRPr lang="it-IT" sz="1400" dirty="0">
              <a:solidFill>
                <a:schemeClr val="bg1"/>
              </a:solidFill>
              <a:latin typeface="Garamond" panose="02020404030301010803" pitchFamily="18" charset="0"/>
            </a:endParaRPr>
          </a:p>
        </p:txBody>
      </p:sp>
      <p:sp>
        <p:nvSpPr>
          <p:cNvPr id="4" name="Rettangolo 3"/>
          <p:cNvSpPr/>
          <p:nvPr/>
        </p:nvSpPr>
        <p:spPr>
          <a:xfrm>
            <a:off x="3453014" y="11184"/>
            <a:ext cx="3429000" cy="9144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t" anchorCtr="0"/>
          <a:lstStyle/>
          <a:p>
            <a:pPr algn="ctr"/>
            <a:endParaRPr lang="en-US" b="1" dirty="0" smtClean="0">
              <a:solidFill>
                <a:schemeClr val="tx1"/>
              </a:solidFill>
              <a:latin typeface="Garamond" panose="02020404030301010803" pitchFamily="18" charset="0"/>
            </a:endParaRPr>
          </a:p>
          <a:p>
            <a:endParaRPr lang="en-US" sz="2000" b="1" dirty="0" smtClean="0">
              <a:solidFill>
                <a:schemeClr val="tx1"/>
              </a:solidFill>
              <a:latin typeface="Garamond" panose="02020404030301010803" pitchFamily="18" charset="0"/>
            </a:endParaRPr>
          </a:p>
          <a:p>
            <a:pPr algn="ctr"/>
            <a:r>
              <a:rPr lang="en-US" sz="2000" b="1" dirty="0" err="1" smtClean="0">
                <a:solidFill>
                  <a:schemeClr val="tx1"/>
                </a:solidFill>
                <a:latin typeface="Garamond" panose="02020404030301010803" pitchFamily="18" charset="0"/>
              </a:rPr>
              <a:t>pptArt</a:t>
            </a:r>
            <a:r>
              <a:rPr lang="en-US" sz="2000" b="1" baseline="30000" dirty="0" smtClean="0">
                <a:solidFill>
                  <a:schemeClr val="tx1"/>
                </a:solidFill>
                <a:latin typeface="Garamond" panose="02020404030301010803" pitchFamily="18" charset="0"/>
              </a:rPr>
              <a:t>®</a:t>
            </a:r>
            <a:endParaRPr lang="en-US" sz="2000" b="1" dirty="0">
              <a:solidFill>
                <a:schemeClr val="tx1"/>
              </a:solidFill>
              <a:latin typeface="Garamond" panose="02020404030301010803" pitchFamily="18" charset="0"/>
            </a:endParaRPr>
          </a:p>
          <a:p>
            <a:pPr algn="ctr"/>
            <a:r>
              <a:rPr lang="en-US" sz="1900" b="1" dirty="0" smtClean="0">
                <a:solidFill>
                  <a:schemeClr val="tx1"/>
                </a:solidFill>
                <a:latin typeface="Garamond" panose="02020404030301010803" pitchFamily="18" charset="0"/>
              </a:rPr>
              <a:t>ARTISTS (Sample)</a:t>
            </a: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p:txBody>
      </p:sp>
      <p:pic>
        <p:nvPicPr>
          <p:cNvPr id="3" name="Immagine 2" descr="King, Jill (US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12" y="1691680"/>
            <a:ext cx="1512168" cy="1223426"/>
          </a:xfrm>
          <a:prstGeom prst="rect">
            <a:avLst/>
          </a:prstGeom>
        </p:spPr>
      </p:pic>
      <p:sp>
        <p:nvSpPr>
          <p:cNvPr id="5" name="CasellaDiTesto 4"/>
          <p:cNvSpPr txBox="1"/>
          <p:nvPr/>
        </p:nvSpPr>
        <p:spPr>
          <a:xfrm>
            <a:off x="1052736" y="3131840"/>
            <a:ext cx="1224136" cy="461665"/>
          </a:xfrm>
          <a:prstGeom prst="rect">
            <a:avLst/>
          </a:prstGeom>
          <a:noFill/>
        </p:spPr>
        <p:txBody>
          <a:bodyPr wrap="square" rtlCol="0">
            <a:spAutoFit/>
          </a:bodyPr>
          <a:lstStyle/>
          <a:p>
            <a:pPr algn="ctr"/>
            <a:r>
              <a:rPr lang="it-IT" sz="1200" dirty="0" smtClean="0">
                <a:solidFill>
                  <a:srgbClr val="FFFFFF"/>
                </a:solidFill>
                <a:latin typeface="Garamond"/>
                <a:cs typeface="Garamond"/>
              </a:rPr>
              <a:t>King, Jill </a:t>
            </a:r>
          </a:p>
          <a:p>
            <a:pPr algn="ctr"/>
            <a:r>
              <a:rPr lang="it-IT" sz="1200" b="1" dirty="0" smtClean="0">
                <a:solidFill>
                  <a:srgbClr val="FFFFFF"/>
                </a:solidFill>
                <a:latin typeface="Garamond"/>
                <a:cs typeface="Garamond"/>
              </a:rPr>
              <a:t>(USA)</a:t>
            </a:r>
            <a:endParaRPr lang="it-IT" sz="1200" b="1" dirty="0">
              <a:solidFill>
                <a:srgbClr val="FFFFFF"/>
              </a:solidFill>
              <a:latin typeface="Garamond"/>
              <a:cs typeface="Garamond"/>
            </a:endParaRPr>
          </a:p>
        </p:txBody>
      </p:sp>
      <p:pic>
        <p:nvPicPr>
          <p:cNvPr id="8" name="Immagine 7" descr="Bergamini, Marilena (Ital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112" y="1691680"/>
            <a:ext cx="1584176" cy="1224136"/>
          </a:xfrm>
          <a:prstGeom prst="rect">
            <a:avLst/>
          </a:prstGeom>
        </p:spPr>
      </p:pic>
      <p:sp>
        <p:nvSpPr>
          <p:cNvPr id="9" name="CasellaDiTesto 8"/>
          <p:cNvSpPr txBox="1"/>
          <p:nvPr/>
        </p:nvSpPr>
        <p:spPr>
          <a:xfrm>
            <a:off x="4077072" y="3131840"/>
            <a:ext cx="2160240" cy="646331"/>
          </a:xfrm>
          <a:prstGeom prst="rect">
            <a:avLst/>
          </a:prstGeom>
          <a:noFill/>
        </p:spPr>
        <p:txBody>
          <a:bodyPr wrap="square" rtlCol="0">
            <a:spAutoFit/>
          </a:bodyPr>
          <a:lstStyle/>
          <a:p>
            <a:pPr algn="ctr"/>
            <a:r>
              <a:rPr lang="it-IT" sz="1200" dirty="0" smtClean="0">
                <a:latin typeface="Garamond"/>
                <a:cs typeface="Garamond"/>
              </a:rPr>
              <a:t>Bergamini, Marilena </a:t>
            </a:r>
          </a:p>
          <a:p>
            <a:pPr algn="ctr"/>
            <a:r>
              <a:rPr lang="it-IT" sz="1200" b="1" dirty="0" smtClean="0">
                <a:latin typeface="Garamond"/>
                <a:cs typeface="Garamond"/>
              </a:rPr>
              <a:t>(</a:t>
            </a:r>
            <a:r>
              <a:rPr lang="it-IT" sz="1200" b="1" dirty="0" err="1" smtClean="0">
                <a:latin typeface="Garamond"/>
                <a:cs typeface="Garamond"/>
              </a:rPr>
              <a:t>Italy</a:t>
            </a:r>
            <a:r>
              <a:rPr lang="it-IT" sz="1200" b="1" dirty="0" smtClean="0">
                <a:latin typeface="Garamond"/>
                <a:cs typeface="Garamond"/>
              </a:rPr>
              <a:t>)</a:t>
            </a:r>
          </a:p>
          <a:p>
            <a:pPr algn="ctr"/>
            <a:endParaRPr lang="it-IT" sz="1200" b="1" dirty="0">
              <a:latin typeface="Garamond"/>
              <a:cs typeface="Garamond"/>
            </a:endParaRPr>
          </a:p>
        </p:txBody>
      </p:sp>
      <p:pic>
        <p:nvPicPr>
          <p:cNvPr id="10" name="Immagine 9" descr="Duarte, Mauricio Antonio Veloso (Brazi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712" y="3851920"/>
            <a:ext cx="1584176" cy="1512168"/>
          </a:xfrm>
          <a:prstGeom prst="rect">
            <a:avLst/>
          </a:prstGeom>
        </p:spPr>
      </p:pic>
      <p:sp>
        <p:nvSpPr>
          <p:cNvPr id="11" name="CasellaDiTesto 10"/>
          <p:cNvSpPr txBox="1"/>
          <p:nvPr/>
        </p:nvSpPr>
        <p:spPr>
          <a:xfrm>
            <a:off x="764704" y="5580112"/>
            <a:ext cx="1944216" cy="461665"/>
          </a:xfrm>
          <a:prstGeom prst="rect">
            <a:avLst/>
          </a:prstGeom>
          <a:noFill/>
        </p:spPr>
        <p:txBody>
          <a:bodyPr wrap="square" rtlCol="0">
            <a:spAutoFit/>
          </a:bodyPr>
          <a:lstStyle/>
          <a:p>
            <a:pPr algn="ctr"/>
            <a:r>
              <a:rPr lang="it-IT" sz="1200" dirty="0" err="1" smtClean="0">
                <a:solidFill>
                  <a:srgbClr val="FFFFFF"/>
                </a:solidFill>
                <a:latin typeface="Garamond"/>
                <a:cs typeface="Garamond"/>
              </a:rPr>
              <a:t>Duarte</a:t>
            </a:r>
            <a:r>
              <a:rPr lang="it-IT" sz="1200" dirty="0" smtClean="0">
                <a:solidFill>
                  <a:srgbClr val="FFFFFF"/>
                </a:solidFill>
                <a:latin typeface="Garamond"/>
                <a:cs typeface="Garamond"/>
              </a:rPr>
              <a:t>, M. Antonio</a:t>
            </a:r>
          </a:p>
          <a:p>
            <a:pPr algn="ctr"/>
            <a:r>
              <a:rPr lang="it-IT" sz="1200" b="1" dirty="0" smtClean="0">
                <a:solidFill>
                  <a:srgbClr val="FFFFFF"/>
                </a:solidFill>
                <a:latin typeface="Garamond"/>
                <a:cs typeface="Garamond"/>
              </a:rPr>
              <a:t> (Brazil)</a:t>
            </a:r>
            <a:endParaRPr lang="it-IT" sz="1200" b="1" dirty="0">
              <a:solidFill>
                <a:srgbClr val="FFFFFF"/>
              </a:solidFill>
              <a:latin typeface="Garamond"/>
              <a:cs typeface="Garamond"/>
            </a:endParaRPr>
          </a:p>
        </p:txBody>
      </p:sp>
      <p:pic>
        <p:nvPicPr>
          <p:cNvPr id="12" name="Immagine 11" descr="Elansari, Mostafa (Morocc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7111" y="3851921"/>
            <a:ext cx="1584177" cy="1512168"/>
          </a:xfrm>
          <a:prstGeom prst="rect">
            <a:avLst/>
          </a:prstGeom>
        </p:spPr>
      </p:pic>
      <p:sp>
        <p:nvSpPr>
          <p:cNvPr id="13" name="CasellaDiTesto 12"/>
          <p:cNvSpPr txBox="1"/>
          <p:nvPr/>
        </p:nvSpPr>
        <p:spPr>
          <a:xfrm>
            <a:off x="4365104" y="5580112"/>
            <a:ext cx="2016224" cy="461665"/>
          </a:xfrm>
          <a:prstGeom prst="rect">
            <a:avLst/>
          </a:prstGeom>
          <a:noFill/>
        </p:spPr>
        <p:txBody>
          <a:bodyPr wrap="square" rtlCol="0">
            <a:spAutoFit/>
          </a:bodyPr>
          <a:lstStyle/>
          <a:p>
            <a:pPr algn="ctr"/>
            <a:r>
              <a:rPr lang="it-IT" sz="1200" dirty="0" err="1" smtClean="0">
                <a:latin typeface="Garamond"/>
                <a:cs typeface="Garamond"/>
              </a:rPr>
              <a:t>Elansari</a:t>
            </a:r>
            <a:r>
              <a:rPr lang="it-IT" sz="1200" dirty="0" smtClean="0">
                <a:latin typeface="Garamond"/>
                <a:cs typeface="Garamond"/>
              </a:rPr>
              <a:t>, </a:t>
            </a:r>
            <a:r>
              <a:rPr lang="it-IT" sz="1200" dirty="0" err="1" smtClean="0">
                <a:latin typeface="Garamond"/>
                <a:cs typeface="Garamond"/>
              </a:rPr>
              <a:t>Mostafa</a:t>
            </a:r>
            <a:r>
              <a:rPr lang="it-IT" sz="1200" dirty="0" smtClean="0">
                <a:latin typeface="Garamond"/>
                <a:cs typeface="Garamond"/>
              </a:rPr>
              <a:t> </a:t>
            </a:r>
          </a:p>
          <a:p>
            <a:pPr algn="ctr"/>
            <a:r>
              <a:rPr lang="it-IT" sz="1200" b="1" dirty="0" smtClean="0">
                <a:latin typeface="Garamond"/>
                <a:cs typeface="Garamond"/>
              </a:rPr>
              <a:t>(Morocco</a:t>
            </a:r>
            <a:r>
              <a:rPr lang="it-IT" sz="1200" b="1" dirty="0" smtClean="0"/>
              <a:t>)</a:t>
            </a:r>
            <a:endParaRPr lang="it-IT" sz="1200" b="1" dirty="0"/>
          </a:p>
        </p:txBody>
      </p:sp>
      <p:pic>
        <p:nvPicPr>
          <p:cNvPr id="14" name="Immagine 13" descr="Gnagnarella, Francesca (Italy).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696" y="6660232"/>
            <a:ext cx="2083655" cy="893276"/>
          </a:xfrm>
          <a:prstGeom prst="rect">
            <a:avLst/>
          </a:prstGeom>
        </p:spPr>
      </p:pic>
      <p:sp>
        <p:nvSpPr>
          <p:cNvPr id="15" name="CasellaDiTesto 14"/>
          <p:cNvSpPr txBox="1"/>
          <p:nvPr/>
        </p:nvSpPr>
        <p:spPr>
          <a:xfrm>
            <a:off x="620688" y="7884368"/>
            <a:ext cx="2088232" cy="461665"/>
          </a:xfrm>
          <a:prstGeom prst="rect">
            <a:avLst/>
          </a:prstGeom>
          <a:noFill/>
        </p:spPr>
        <p:txBody>
          <a:bodyPr wrap="square" rtlCol="0">
            <a:spAutoFit/>
          </a:bodyPr>
          <a:lstStyle/>
          <a:p>
            <a:pPr algn="ctr"/>
            <a:r>
              <a:rPr lang="it-IT" sz="1200" dirty="0" err="1" smtClean="0">
                <a:solidFill>
                  <a:srgbClr val="FFFFFF"/>
                </a:solidFill>
                <a:latin typeface="Garamond"/>
                <a:cs typeface="Garamond"/>
              </a:rPr>
              <a:t>Gnagnarella</a:t>
            </a:r>
            <a:r>
              <a:rPr lang="it-IT" sz="1200" dirty="0" smtClean="0">
                <a:solidFill>
                  <a:srgbClr val="FFFFFF"/>
                </a:solidFill>
                <a:latin typeface="Garamond"/>
                <a:cs typeface="Garamond"/>
              </a:rPr>
              <a:t>, Francesca </a:t>
            </a:r>
          </a:p>
          <a:p>
            <a:pPr algn="ctr"/>
            <a:r>
              <a:rPr lang="it-IT" sz="1200" b="1" dirty="0" smtClean="0">
                <a:solidFill>
                  <a:srgbClr val="FFFFFF"/>
                </a:solidFill>
              </a:rPr>
              <a:t>(</a:t>
            </a:r>
            <a:r>
              <a:rPr lang="it-IT" sz="1200" b="1" dirty="0" err="1" smtClean="0">
                <a:solidFill>
                  <a:srgbClr val="FFFFFF"/>
                </a:solidFill>
              </a:rPr>
              <a:t>Italy</a:t>
            </a:r>
            <a:r>
              <a:rPr lang="it-IT" sz="1200" b="1" dirty="0" smtClean="0">
                <a:solidFill>
                  <a:srgbClr val="FFFFFF"/>
                </a:solidFill>
              </a:rPr>
              <a:t>)</a:t>
            </a:r>
            <a:endParaRPr lang="it-IT" sz="1200" b="1" dirty="0">
              <a:solidFill>
                <a:srgbClr val="FFFFFF"/>
              </a:solidFill>
            </a:endParaRPr>
          </a:p>
        </p:txBody>
      </p:sp>
      <p:pic>
        <p:nvPicPr>
          <p:cNvPr id="16" name="Immagine 15" descr="Christopher, Morrison (USA) 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7112" y="6588224"/>
            <a:ext cx="1728192" cy="1440160"/>
          </a:xfrm>
          <a:prstGeom prst="rect">
            <a:avLst/>
          </a:prstGeom>
        </p:spPr>
      </p:pic>
      <p:sp>
        <p:nvSpPr>
          <p:cNvPr id="17" name="CasellaDiTesto 16"/>
          <p:cNvSpPr txBox="1"/>
          <p:nvPr/>
        </p:nvSpPr>
        <p:spPr>
          <a:xfrm>
            <a:off x="4365104" y="8316416"/>
            <a:ext cx="2016224" cy="461665"/>
          </a:xfrm>
          <a:prstGeom prst="rect">
            <a:avLst/>
          </a:prstGeom>
          <a:noFill/>
        </p:spPr>
        <p:txBody>
          <a:bodyPr wrap="square" rtlCol="0">
            <a:spAutoFit/>
          </a:bodyPr>
          <a:lstStyle/>
          <a:p>
            <a:pPr algn="ctr"/>
            <a:r>
              <a:rPr lang="it-IT" sz="1200" dirty="0" smtClean="0">
                <a:latin typeface="Garamond"/>
                <a:cs typeface="Garamond"/>
              </a:rPr>
              <a:t>Morrison, Christopher </a:t>
            </a:r>
          </a:p>
          <a:p>
            <a:pPr algn="ctr"/>
            <a:r>
              <a:rPr lang="it-IT" sz="1200" b="1" dirty="0" smtClean="0">
                <a:latin typeface="Garamond"/>
                <a:cs typeface="Garamond"/>
              </a:rPr>
              <a:t>(USA)</a:t>
            </a:r>
            <a:endParaRPr lang="it-IT" sz="1200" b="1" dirty="0">
              <a:latin typeface="Garamond"/>
              <a:cs typeface="Garamond"/>
            </a:endParaRPr>
          </a:p>
        </p:txBody>
      </p:sp>
    </p:spTree>
    <p:extLst>
      <p:ext uri="{BB962C8B-B14F-4D97-AF65-F5344CB8AC3E}">
        <p14:creationId xmlns:p14="http://schemas.microsoft.com/office/powerpoint/2010/main" val="79420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512"/>
            <a:ext cx="6858000" cy="9144000"/>
          </a:xfrm>
          <a:prstGeom prst="rect">
            <a:avLst/>
          </a:prstGeom>
        </p:spPr>
      </p:pic>
      <p:sp>
        <p:nvSpPr>
          <p:cNvPr id="7" name="Rettangolo 6"/>
          <p:cNvSpPr/>
          <p:nvPr/>
        </p:nvSpPr>
        <p:spPr>
          <a:xfrm>
            <a:off x="0" y="-9122"/>
            <a:ext cx="3429000" cy="9144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bg1"/>
              </a:solidFill>
              <a:latin typeface="Garamond" panose="02020404030301010803" pitchFamily="18" charset="0"/>
            </a:endParaRPr>
          </a:p>
          <a:p>
            <a:endParaRPr lang="en-US" sz="2000" b="1" dirty="0" smtClean="0">
              <a:solidFill>
                <a:schemeClr val="bg1"/>
              </a:solidFill>
              <a:latin typeface="Garamond" panose="02020404030301010803" pitchFamily="18" charset="0"/>
            </a:endParaRPr>
          </a:p>
          <a:p>
            <a:pPr algn="ctr"/>
            <a:r>
              <a:rPr lang="en-US" sz="2000" b="1" dirty="0" err="1" smtClean="0">
                <a:solidFill>
                  <a:schemeClr val="bg1"/>
                </a:solidFill>
                <a:latin typeface="Garamond" panose="02020404030301010803" pitchFamily="18" charset="0"/>
              </a:rPr>
              <a:t>pptArt</a:t>
            </a:r>
            <a:r>
              <a:rPr lang="en-US" sz="2000" b="1" baseline="30000" dirty="0" smtClean="0">
                <a:solidFill>
                  <a:schemeClr val="bg1"/>
                </a:solidFill>
                <a:latin typeface="Garamond" panose="02020404030301010803" pitchFamily="18" charset="0"/>
              </a:rPr>
              <a:t>®</a:t>
            </a:r>
            <a:endParaRPr lang="en-US" sz="2000" b="1" dirty="0">
              <a:solidFill>
                <a:schemeClr val="bg1"/>
              </a:solidFill>
              <a:latin typeface="Garamond" panose="02020404030301010803" pitchFamily="18" charset="0"/>
            </a:endParaRPr>
          </a:p>
          <a:p>
            <a:pPr algn="ctr"/>
            <a:r>
              <a:rPr lang="en-US" sz="1900" b="1" dirty="0" smtClean="0">
                <a:solidFill>
                  <a:schemeClr val="bg1"/>
                </a:solidFill>
                <a:latin typeface="Garamond" panose="02020404030301010803" pitchFamily="18" charset="0"/>
              </a:rPr>
              <a:t>ARTISTS (Sample)</a:t>
            </a:r>
            <a:endParaRPr lang="en-US" sz="1900" b="1" dirty="0">
              <a:solidFill>
                <a:schemeClr val="bg1"/>
              </a:solidFill>
              <a:latin typeface="Garamond" panose="02020404030301010803" pitchFamily="18" charset="0"/>
            </a:endParaRPr>
          </a:p>
          <a:p>
            <a:endParaRPr lang="en-US" sz="1900" dirty="0" smtClean="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pPr algn="just"/>
            <a:endParaRPr lang="it-IT" sz="1400" dirty="0">
              <a:solidFill>
                <a:schemeClr val="bg1"/>
              </a:solidFill>
              <a:latin typeface="Garamond" panose="02020404030301010803" pitchFamily="18" charset="0"/>
            </a:endParaRPr>
          </a:p>
        </p:txBody>
      </p:sp>
      <p:sp>
        <p:nvSpPr>
          <p:cNvPr id="4" name="Rettangolo 3"/>
          <p:cNvSpPr/>
          <p:nvPr/>
        </p:nvSpPr>
        <p:spPr>
          <a:xfrm>
            <a:off x="3411149" y="0"/>
            <a:ext cx="3429000" cy="9144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t" anchorCtr="0"/>
          <a:lstStyle/>
          <a:p>
            <a:pPr algn="ctr"/>
            <a:endParaRPr lang="en-US" b="1" dirty="0" smtClean="0">
              <a:solidFill>
                <a:schemeClr val="tx1"/>
              </a:solidFill>
              <a:latin typeface="Garamond" panose="02020404030301010803" pitchFamily="18" charset="0"/>
            </a:endParaRPr>
          </a:p>
          <a:p>
            <a:endParaRPr lang="en-US" sz="2000" b="1" dirty="0" smtClean="0">
              <a:solidFill>
                <a:schemeClr val="tx1"/>
              </a:solidFill>
              <a:latin typeface="Garamond" panose="02020404030301010803" pitchFamily="18" charset="0"/>
            </a:endParaRPr>
          </a:p>
          <a:p>
            <a:pPr algn="ctr"/>
            <a:r>
              <a:rPr lang="en-US" sz="2000" b="1" dirty="0" err="1" smtClean="0">
                <a:solidFill>
                  <a:schemeClr val="tx1"/>
                </a:solidFill>
                <a:latin typeface="Garamond" panose="02020404030301010803" pitchFamily="18" charset="0"/>
              </a:rPr>
              <a:t>pptArt</a:t>
            </a:r>
            <a:r>
              <a:rPr lang="en-US" sz="2000" b="1" baseline="30000" dirty="0" smtClean="0">
                <a:solidFill>
                  <a:schemeClr val="tx1"/>
                </a:solidFill>
                <a:latin typeface="Garamond" panose="02020404030301010803" pitchFamily="18" charset="0"/>
              </a:rPr>
              <a:t>®</a:t>
            </a:r>
            <a:endParaRPr lang="en-US" sz="2000" b="1" dirty="0" smtClean="0">
              <a:solidFill>
                <a:schemeClr val="tx1"/>
              </a:solidFill>
              <a:latin typeface="Garamond" panose="02020404030301010803" pitchFamily="18" charset="0"/>
            </a:endParaRPr>
          </a:p>
          <a:p>
            <a:pPr algn="ctr"/>
            <a:r>
              <a:rPr lang="en-US" sz="1900" b="1" dirty="0" smtClean="0">
                <a:solidFill>
                  <a:schemeClr val="tx1"/>
                </a:solidFill>
                <a:latin typeface="Garamond" panose="02020404030301010803" pitchFamily="18" charset="0"/>
              </a:rPr>
              <a:t>ARTISTS (Sample)</a:t>
            </a: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p:txBody>
      </p:sp>
      <p:pic>
        <p:nvPicPr>
          <p:cNvPr id="3" name="Immagine 2" descr="Inka, Gabriel (German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728" y="1619672"/>
            <a:ext cx="1401093" cy="1800200"/>
          </a:xfrm>
          <a:prstGeom prst="rect">
            <a:avLst/>
          </a:prstGeom>
        </p:spPr>
      </p:pic>
      <p:sp>
        <p:nvSpPr>
          <p:cNvPr id="5" name="CasellaDiTesto 4"/>
          <p:cNvSpPr txBox="1"/>
          <p:nvPr/>
        </p:nvSpPr>
        <p:spPr>
          <a:xfrm>
            <a:off x="980728" y="3635896"/>
            <a:ext cx="1656184" cy="461665"/>
          </a:xfrm>
          <a:prstGeom prst="rect">
            <a:avLst/>
          </a:prstGeom>
          <a:noFill/>
        </p:spPr>
        <p:txBody>
          <a:bodyPr wrap="square" rtlCol="0">
            <a:spAutoFit/>
          </a:bodyPr>
          <a:lstStyle/>
          <a:p>
            <a:pPr algn="ctr"/>
            <a:r>
              <a:rPr lang="it-IT" sz="1200" dirty="0" err="1" smtClean="0">
                <a:solidFill>
                  <a:srgbClr val="FFFFFF"/>
                </a:solidFill>
                <a:latin typeface="Garamond"/>
                <a:cs typeface="Garamond"/>
              </a:rPr>
              <a:t>Inka</a:t>
            </a:r>
            <a:r>
              <a:rPr lang="it-IT" sz="1200" dirty="0" smtClean="0">
                <a:solidFill>
                  <a:srgbClr val="FFFFFF"/>
                </a:solidFill>
                <a:latin typeface="Garamond"/>
                <a:cs typeface="Garamond"/>
              </a:rPr>
              <a:t>, Gabriel</a:t>
            </a:r>
          </a:p>
          <a:p>
            <a:pPr algn="ctr"/>
            <a:r>
              <a:rPr lang="it-IT" sz="1200" dirty="0" smtClean="0">
                <a:solidFill>
                  <a:srgbClr val="FFFFFF"/>
                </a:solidFill>
                <a:latin typeface="Garamond"/>
                <a:cs typeface="Garamond"/>
              </a:rPr>
              <a:t> (</a:t>
            </a:r>
            <a:r>
              <a:rPr lang="it-IT" sz="1200" b="1" dirty="0" smtClean="0">
                <a:solidFill>
                  <a:srgbClr val="FFFFFF"/>
                </a:solidFill>
                <a:latin typeface="Garamond"/>
                <a:cs typeface="Garamond"/>
              </a:rPr>
              <a:t>Germany)</a:t>
            </a:r>
            <a:endParaRPr lang="it-IT" sz="1200" b="1" dirty="0">
              <a:solidFill>
                <a:srgbClr val="FFFFFF"/>
              </a:solidFill>
              <a:latin typeface="Garamond"/>
              <a:cs typeface="Garamond"/>
            </a:endParaRPr>
          </a:p>
        </p:txBody>
      </p:sp>
      <p:pic>
        <p:nvPicPr>
          <p:cNvPr id="8" name="Immagine 7" descr="Phillips, Fred (Barbado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1088" y="4355976"/>
            <a:ext cx="1944216" cy="1512167"/>
          </a:xfrm>
          <a:prstGeom prst="rect">
            <a:avLst/>
          </a:prstGeom>
        </p:spPr>
      </p:pic>
      <p:sp>
        <p:nvSpPr>
          <p:cNvPr id="9" name="CasellaDiTesto 8"/>
          <p:cNvSpPr txBox="1"/>
          <p:nvPr/>
        </p:nvSpPr>
        <p:spPr>
          <a:xfrm>
            <a:off x="4221088" y="6084168"/>
            <a:ext cx="1944216" cy="461665"/>
          </a:xfrm>
          <a:prstGeom prst="rect">
            <a:avLst/>
          </a:prstGeom>
          <a:noFill/>
        </p:spPr>
        <p:txBody>
          <a:bodyPr wrap="square" rtlCol="0">
            <a:spAutoFit/>
          </a:bodyPr>
          <a:lstStyle/>
          <a:p>
            <a:pPr algn="ctr"/>
            <a:r>
              <a:rPr lang="it-IT" sz="1200" dirty="0" smtClean="0">
                <a:latin typeface="Garamond"/>
                <a:cs typeface="Garamond"/>
              </a:rPr>
              <a:t>Phillips, Fred </a:t>
            </a:r>
          </a:p>
          <a:p>
            <a:pPr algn="ctr"/>
            <a:r>
              <a:rPr lang="it-IT" sz="1200" b="1" dirty="0" smtClean="0">
                <a:latin typeface="Garamond"/>
                <a:cs typeface="Garamond"/>
              </a:rPr>
              <a:t>(Barbados)</a:t>
            </a:r>
            <a:endParaRPr lang="it-IT" sz="1200" b="1" dirty="0">
              <a:latin typeface="Garamond"/>
              <a:cs typeface="Garamond"/>
            </a:endParaRPr>
          </a:p>
        </p:txBody>
      </p:sp>
      <p:pic>
        <p:nvPicPr>
          <p:cNvPr id="10" name="Immagine 9" descr="Andrews, Barry (UK).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088" y="1619672"/>
            <a:ext cx="1896981" cy="1584176"/>
          </a:xfrm>
          <a:prstGeom prst="rect">
            <a:avLst/>
          </a:prstGeom>
        </p:spPr>
      </p:pic>
      <p:pic>
        <p:nvPicPr>
          <p:cNvPr id="12" name="Immagine 11" descr="Boetner, Susana (Argentine)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728" y="4355976"/>
            <a:ext cx="1656184" cy="1512168"/>
          </a:xfrm>
          <a:prstGeom prst="rect">
            <a:avLst/>
          </a:prstGeom>
        </p:spPr>
      </p:pic>
      <p:sp>
        <p:nvSpPr>
          <p:cNvPr id="13" name="CasellaDiTesto 12"/>
          <p:cNvSpPr txBox="1"/>
          <p:nvPr/>
        </p:nvSpPr>
        <p:spPr>
          <a:xfrm>
            <a:off x="980728" y="6084168"/>
            <a:ext cx="1656184" cy="461665"/>
          </a:xfrm>
          <a:prstGeom prst="rect">
            <a:avLst/>
          </a:prstGeom>
          <a:noFill/>
        </p:spPr>
        <p:txBody>
          <a:bodyPr wrap="square" rtlCol="0">
            <a:spAutoFit/>
          </a:bodyPr>
          <a:lstStyle/>
          <a:p>
            <a:pPr algn="ctr"/>
            <a:r>
              <a:rPr lang="it-IT" sz="1200" dirty="0" err="1" smtClean="0">
                <a:solidFill>
                  <a:srgbClr val="FFFFFF"/>
                </a:solidFill>
                <a:latin typeface="Garamond"/>
                <a:cs typeface="Garamond"/>
              </a:rPr>
              <a:t>Boetner</a:t>
            </a:r>
            <a:r>
              <a:rPr lang="it-IT" sz="1200" dirty="0" smtClean="0">
                <a:solidFill>
                  <a:srgbClr val="FFFFFF"/>
                </a:solidFill>
                <a:latin typeface="Garamond"/>
                <a:cs typeface="Garamond"/>
              </a:rPr>
              <a:t>, Susana </a:t>
            </a:r>
          </a:p>
          <a:p>
            <a:pPr algn="ctr"/>
            <a:r>
              <a:rPr lang="it-IT" sz="1200" b="1" dirty="0" smtClean="0">
                <a:solidFill>
                  <a:srgbClr val="FFFFFF"/>
                </a:solidFill>
                <a:latin typeface="Garamond"/>
                <a:cs typeface="Garamond"/>
              </a:rPr>
              <a:t>(Argentine)</a:t>
            </a:r>
            <a:endParaRPr lang="it-IT" sz="1200" b="1" dirty="0">
              <a:solidFill>
                <a:srgbClr val="FFFFFF"/>
              </a:solidFill>
              <a:latin typeface="Garamond"/>
              <a:cs typeface="Garamond"/>
            </a:endParaRPr>
          </a:p>
        </p:txBody>
      </p:sp>
      <p:pic>
        <p:nvPicPr>
          <p:cNvPr id="14" name="Immagine 13" descr="Starkey, Marius (Usa).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728" y="6804248"/>
            <a:ext cx="1656184" cy="1541427"/>
          </a:xfrm>
          <a:prstGeom prst="rect">
            <a:avLst/>
          </a:prstGeom>
        </p:spPr>
      </p:pic>
      <p:sp>
        <p:nvSpPr>
          <p:cNvPr id="15" name="CasellaDiTesto 14"/>
          <p:cNvSpPr txBox="1"/>
          <p:nvPr/>
        </p:nvSpPr>
        <p:spPr>
          <a:xfrm>
            <a:off x="980728" y="8604448"/>
            <a:ext cx="1656184" cy="461665"/>
          </a:xfrm>
          <a:prstGeom prst="rect">
            <a:avLst/>
          </a:prstGeom>
          <a:noFill/>
        </p:spPr>
        <p:txBody>
          <a:bodyPr wrap="square" rtlCol="0">
            <a:spAutoFit/>
          </a:bodyPr>
          <a:lstStyle/>
          <a:p>
            <a:pPr algn="ctr"/>
            <a:r>
              <a:rPr lang="it-IT" sz="1200" dirty="0" err="1" smtClean="0">
                <a:solidFill>
                  <a:srgbClr val="FFFFFF"/>
                </a:solidFill>
                <a:latin typeface="Garamond"/>
                <a:cs typeface="Garamond"/>
              </a:rPr>
              <a:t>Starkey</a:t>
            </a:r>
            <a:r>
              <a:rPr lang="it-IT" sz="1200" dirty="0" smtClean="0">
                <a:solidFill>
                  <a:srgbClr val="FFFFFF"/>
                </a:solidFill>
                <a:latin typeface="Garamond"/>
                <a:cs typeface="Garamond"/>
              </a:rPr>
              <a:t>, Marius </a:t>
            </a:r>
          </a:p>
          <a:p>
            <a:pPr algn="ctr"/>
            <a:r>
              <a:rPr lang="it-IT" sz="1200" b="1" dirty="0" smtClean="0">
                <a:solidFill>
                  <a:srgbClr val="FFFFFF"/>
                </a:solidFill>
                <a:latin typeface="Garamond"/>
                <a:cs typeface="Garamond"/>
              </a:rPr>
              <a:t>(USA)</a:t>
            </a:r>
            <a:endParaRPr lang="it-IT" sz="1200" b="1" dirty="0">
              <a:solidFill>
                <a:srgbClr val="FFFFFF"/>
              </a:solidFill>
              <a:latin typeface="Garamond"/>
              <a:cs typeface="Garamond"/>
            </a:endParaRPr>
          </a:p>
        </p:txBody>
      </p:sp>
      <p:pic>
        <p:nvPicPr>
          <p:cNvPr id="16" name="Immagine 15" descr="Forrest Johnson, Gary (USA) 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1088" y="6804248"/>
            <a:ext cx="1858827" cy="1440160"/>
          </a:xfrm>
          <a:prstGeom prst="rect">
            <a:avLst/>
          </a:prstGeom>
        </p:spPr>
      </p:pic>
      <p:sp>
        <p:nvSpPr>
          <p:cNvPr id="17" name="CasellaDiTesto 16"/>
          <p:cNvSpPr txBox="1"/>
          <p:nvPr/>
        </p:nvSpPr>
        <p:spPr>
          <a:xfrm>
            <a:off x="4221088" y="8460432"/>
            <a:ext cx="1944216" cy="461665"/>
          </a:xfrm>
          <a:prstGeom prst="rect">
            <a:avLst/>
          </a:prstGeom>
          <a:noFill/>
        </p:spPr>
        <p:txBody>
          <a:bodyPr wrap="square" rtlCol="0">
            <a:spAutoFit/>
          </a:bodyPr>
          <a:lstStyle/>
          <a:p>
            <a:pPr algn="ctr"/>
            <a:r>
              <a:rPr lang="it-IT" sz="1200" dirty="0" smtClean="0">
                <a:latin typeface="Garamond"/>
                <a:cs typeface="Garamond"/>
              </a:rPr>
              <a:t>Forrest, </a:t>
            </a:r>
            <a:r>
              <a:rPr lang="it-IT" sz="1200" dirty="0" err="1" smtClean="0">
                <a:latin typeface="Garamond"/>
                <a:cs typeface="Garamond"/>
              </a:rPr>
              <a:t>J</a:t>
            </a:r>
            <a:r>
              <a:rPr lang="it-IT" sz="1200" dirty="0" smtClean="0">
                <a:latin typeface="Garamond"/>
                <a:cs typeface="Garamond"/>
              </a:rPr>
              <a:t>. Gary </a:t>
            </a:r>
          </a:p>
          <a:p>
            <a:pPr algn="ctr"/>
            <a:r>
              <a:rPr lang="it-IT" sz="1200" b="1" dirty="0" smtClean="0">
                <a:latin typeface="Garamond"/>
                <a:cs typeface="Garamond"/>
              </a:rPr>
              <a:t>(USA)</a:t>
            </a:r>
            <a:endParaRPr lang="it-IT" sz="1200" b="1" dirty="0">
              <a:latin typeface="Garamond"/>
              <a:cs typeface="Garamond"/>
            </a:endParaRPr>
          </a:p>
        </p:txBody>
      </p:sp>
      <p:sp>
        <p:nvSpPr>
          <p:cNvPr id="6" name="CasellaDiTesto 5"/>
          <p:cNvSpPr txBox="1"/>
          <p:nvPr/>
        </p:nvSpPr>
        <p:spPr>
          <a:xfrm>
            <a:off x="4221088" y="3635896"/>
            <a:ext cx="1944216" cy="461665"/>
          </a:xfrm>
          <a:prstGeom prst="rect">
            <a:avLst/>
          </a:prstGeom>
          <a:noFill/>
        </p:spPr>
        <p:txBody>
          <a:bodyPr wrap="square" rtlCol="0">
            <a:spAutoFit/>
          </a:bodyPr>
          <a:lstStyle/>
          <a:p>
            <a:pPr algn="ctr"/>
            <a:r>
              <a:rPr lang="it-IT" sz="1200" dirty="0" err="1">
                <a:latin typeface="Garamond"/>
                <a:cs typeface="Garamond"/>
              </a:rPr>
              <a:t>Andrews</a:t>
            </a:r>
            <a:r>
              <a:rPr lang="it-IT" sz="1200" dirty="0">
                <a:latin typeface="Garamond"/>
                <a:cs typeface="Garamond"/>
              </a:rPr>
              <a:t>, Barry </a:t>
            </a:r>
          </a:p>
          <a:p>
            <a:pPr algn="ctr"/>
            <a:r>
              <a:rPr lang="it-IT" sz="1200" b="1" dirty="0">
                <a:latin typeface="Garamond"/>
                <a:cs typeface="Garamond"/>
              </a:rPr>
              <a:t>(UK)</a:t>
            </a:r>
          </a:p>
        </p:txBody>
      </p:sp>
    </p:spTree>
    <p:extLst>
      <p:ext uri="{BB962C8B-B14F-4D97-AF65-F5344CB8AC3E}">
        <p14:creationId xmlns:p14="http://schemas.microsoft.com/office/powerpoint/2010/main" val="249785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7" name="Rettangolo 6"/>
          <p:cNvSpPr/>
          <p:nvPr/>
        </p:nvSpPr>
        <p:spPr>
          <a:xfrm>
            <a:off x="0" y="0"/>
            <a:ext cx="2060848" cy="9144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bg1"/>
              </a:solidFill>
              <a:latin typeface="Garamond" panose="02020404030301010803" pitchFamily="18" charset="0"/>
            </a:endParaRPr>
          </a:p>
          <a:p>
            <a:endParaRPr lang="en-US" sz="2000" b="1" dirty="0" smtClean="0">
              <a:solidFill>
                <a:schemeClr val="bg1"/>
              </a:solidFill>
              <a:latin typeface="Garamond" panose="02020404030301010803" pitchFamily="18" charset="0"/>
            </a:endParaRPr>
          </a:p>
          <a:p>
            <a:r>
              <a:rPr lang="en-US" sz="2000" b="1" dirty="0" err="1" smtClean="0">
                <a:solidFill>
                  <a:schemeClr val="bg1"/>
                </a:solidFill>
                <a:latin typeface="Garamond" panose="02020404030301010803" pitchFamily="18" charset="0"/>
              </a:rPr>
              <a:t>pptArt</a:t>
            </a:r>
            <a:r>
              <a:rPr lang="en-US" sz="2000" b="1" baseline="30000" dirty="0" smtClean="0">
                <a:solidFill>
                  <a:schemeClr val="bg1"/>
                </a:solidFill>
                <a:latin typeface="Garamond" panose="02020404030301010803" pitchFamily="18" charset="0"/>
              </a:rPr>
              <a:t>®</a:t>
            </a:r>
            <a:endParaRPr lang="en-US" sz="2000" b="1" dirty="0">
              <a:solidFill>
                <a:schemeClr val="bg1"/>
              </a:solidFill>
              <a:latin typeface="Garamond" panose="02020404030301010803" pitchFamily="18" charset="0"/>
            </a:endParaRPr>
          </a:p>
          <a:p>
            <a:endParaRPr lang="en-US" sz="2000" dirty="0" smtClean="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r>
              <a:rPr lang="en-US" sz="1400" dirty="0" err="1" smtClean="0">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is the one-stop shop for art-related corporate </a:t>
            </a:r>
            <a:r>
              <a:rPr lang="en-US" sz="1400" dirty="0" smtClean="0">
                <a:solidFill>
                  <a:schemeClr val="bg1"/>
                </a:solidFill>
                <a:latin typeface="Garamond" panose="02020404030301010803" pitchFamily="18" charset="0"/>
              </a:rPr>
              <a:t>services. </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Contrary </a:t>
            </a:r>
            <a:r>
              <a:rPr lang="en-US" sz="1400" dirty="0">
                <a:solidFill>
                  <a:schemeClr val="bg1"/>
                </a:solidFill>
                <a:latin typeface="Garamond" panose="02020404030301010803" pitchFamily="18" charset="0"/>
              </a:rPr>
              <a:t>to common and established perception,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 </a:t>
            </a:r>
            <a:r>
              <a:rPr lang="en-US" sz="1400" dirty="0">
                <a:solidFill>
                  <a:schemeClr val="bg1"/>
                </a:solidFill>
                <a:latin typeface="Garamond" panose="02020404030301010803" pitchFamily="18" charset="0"/>
              </a:rPr>
              <a:t>maintains that the corporate world can be the object of </a:t>
            </a:r>
            <a:r>
              <a:rPr lang="en-US" sz="1400" dirty="0" smtClean="0">
                <a:solidFill>
                  <a:schemeClr val="bg1"/>
                </a:solidFill>
                <a:latin typeface="Garamond" panose="02020404030301010803" pitchFamily="18" charset="0"/>
              </a:rPr>
              <a:t>art.</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The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manifesto has been signed by over </a:t>
            </a:r>
            <a:r>
              <a:rPr lang="en-US" sz="1400" dirty="0" smtClean="0">
                <a:solidFill>
                  <a:schemeClr val="bg1"/>
                </a:solidFill>
                <a:latin typeface="Garamond" panose="02020404030301010803" pitchFamily="18" charset="0"/>
              </a:rPr>
              <a:t>1,000 </a:t>
            </a:r>
            <a:r>
              <a:rPr lang="en-US" sz="1400" dirty="0">
                <a:solidFill>
                  <a:schemeClr val="bg1"/>
                </a:solidFill>
                <a:latin typeface="Garamond" panose="02020404030301010803" pitchFamily="18" charset="0"/>
              </a:rPr>
              <a:t>artists globally, mainly from the United States (25%) and the UK (15</a:t>
            </a:r>
            <a:r>
              <a:rPr lang="en-US" sz="1400" dirty="0" smtClean="0">
                <a:solidFill>
                  <a:schemeClr val="bg1"/>
                </a:solidFill>
                <a:latin typeface="Garamond" panose="02020404030301010803" pitchFamily="18" charset="0"/>
              </a:rPr>
              <a:t>%).</a:t>
            </a: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www.</a:t>
            </a:r>
            <a:r>
              <a:rPr lang="en-US" sz="1400" b="1" dirty="0" smtClean="0">
                <a:solidFill>
                  <a:schemeClr val="bg1"/>
                </a:solidFill>
                <a:latin typeface="Garamond" panose="02020404030301010803" pitchFamily="18" charset="0"/>
              </a:rPr>
              <a:t>pptArt</a:t>
            </a:r>
            <a:r>
              <a:rPr lang="en-US" sz="1400" dirty="0" smtClean="0">
                <a:solidFill>
                  <a:schemeClr val="bg1"/>
                </a:solidFill>
                <a:latin typeface="Garamond" panose="02020404030301010803" pitchFamily="18" charset="0"/>
              </a:rPr>
              <a:t>.net</a:t>
            </a:r>
            <a:endParaRPr lang="en-US" sz="1400" dirty="0">
              <a:solidFill>
                <a:schemeClr val="bg1"/>
              </a:solidFill>
              <a:latin typeface="Garamond" panose="02020404030301010803" pitchFamily="18" charset="0"/>
            </a:endParaRPr>
          </a:p>
          <a:p>
            <a:pPr algn="just"/>
            <a:endParaRPr lang="it-IT" sz="1400" dirty="0">
              <a:solidFill>
                <a:schemeClr val="bg1"/>
              </a:solidFill>
              <a:latin typeface="Garamond" panose="02020404030301010803" pitchFamily="18" charset="0"/>
            </a:endParaRPr>
          </a:p>
        </p:txBody>
      </p:sp>
      <p:sp>
        <p:nvSpPr>
          <p:cNvPr id="5" name="Rettangolo 4"/>
          <p:cNvSpPr/>
          <p:nvPr/>
        </p:nvSpPr>
        <p:spPr>
          <a:xfrm>
            <a:off x="683876" y="8533026"/>
            <a:ext cx="252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000" b="1" dirty="0" smtClean="0">
                <a:solidFill>
                  <a:schemeClr val="tx1"/>
                </a:solidFill>
                <a:latin typeface="Garamond" panose="02020404030301010803" pitchFamily="18" charset="0"/>
              </a:rPr>
              <a:t>Art</a:t>
            </a:r>
            <a:endParaRPr lang="it-IT" sz="1000" b="1" dirty="0">
              <a:solidFill>
                <a:schemeClr val="tx1"/>
              </a:solidFill>
              <a:latin typeface="Garamond" panose="02020404030301010803" pitchFamily="18" charset="0"/>
            </a:endParaRPr>
          </a:p>
        </p:txBody>
      </p:sp>
      <p:sp>
        <p:nvSpPr>
          <p:cNvPr id="6" name="Rettangolo 5"/>
          <p:cNvSpPr/>
          <p:nvPr/>
        </p:nvSpPr>
        <p:spPr>
          <a:xfrm>
            <a:off x="396000" y="8244408"/>
            <a:ext cx="360000" cy="360040"/>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1"/>
          <a:lstStyle/>
          <a:p>
            <a:pPr algn="ctr"/>
            <a:r>
              <a:rPr lang="it-IT" sz="1050" b="1" dirty="0" err="1" smtClean="0">
                <a:solidFill>
                  <a:schemeClr val="bg1"/>
                </a:solidFill>
                <a:latin typeface="Garamond" panose="02020404030301010803" pitchFamily="18" charset="0"/>
              </a:rPr>
              <a:t>ppt</a:t>
            </a:r>
            <a:endParaRPr lang="it-IT" sz="1050" b="1" dirty="0">
              <a:solidFill>
                <a:schemeClr val="bg1"/>
              </a:solidFill>
              <a:latin typeface="Garamond" panose="02020404030301010803" pitchFamily="18" charset="0"/>
            </a:endParaRPr>
          </a:p>
        </p:txBody>
      </p:sp>
      <p:sp>
        <p:nvSpPr>
          <p:cNvPr id="30" name="Rettangolo 29"/>
          <p:cNvSpPr/>
          <p:nvPr/>
        </p:nvSpPr>
        <p:spPr>
          <a:xfrm>
            <a:off x="2060848" y="0"/>
            <a:ext cx="4797152" cy="9144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tx1"/>
              </a:solidFill>
              <a:latin typeface="Garamond" panose="02020404030301010803" pitchFamily="18" charset="0"/>
            </a:endParaRPr>
          </a:p>
          <a:p>
            <a:endParaRPr lang="en-US" sz="2000" b="1" dirty="0" smtClean="0">
              <a:solidFill>
                <a:schemeClr val="tx1"/>
              </a:solidFill>
              <a:latin typeface="Garamond" panose="02020404030301010803" pitchFamily="18" charset="0"/>
            </a:endParaRPr>
          </a:p>
          <a:p>
            <a:r>
              <a:rPr lang="en-US" sz="2000" b="1" dirty="0" err="1" smtClean="0">
                <a:solidFill>
                  <a:schemeClr val="tx1"/>
                </a:solidFill>
                <a:latin typeface="Garamond" panose="02020404030301010803" pitchFamily="18" charset="0"/>
              </a:rPr>
              <a:t>pptArt</a:t>
            </a:r>
            <a:r>
              <a:rPr lang="en-US" sz="2000" b="1" baseline="30000" dirty="0" smtClean="0">
                <a:solidFill>
                  <a:schemeClr val="tx1"/>
                </a:solidFill>
                <a:latin typeface="Garamond" panose="02020404030301010803" pitchFamily="18" charset="0"/>
              </a:rPr>
              <a:t>®</a:t>
            </a:r>
            <a:endParaRPr lang="en-US" sz="2000" b="1" dirty="0">
              <a:solidFill>
                <a:schemeClr val="tx1"/>
              </a:solidFill>
              <a:latin typeface="Garamond" panose="02020404030301010803" pitchFamily="18" charset="0"/>
            </a:endParaRPr>
          </a:p>
          <a:p>
            <a:r>
              <a:rPr lang="en-US" sz="2000" b="1" dirty="0" smtClean="0">
                <a:solidFill>
                  <a:schemeClr val="tx1"/>
                </a:solidFill>
                <a:latin typeface="Garamond" panose="02020404030301010803" pitchFamily="18" charset="0"/>
              </a:rPr>
              <a:t>REFERENCES</a:t>
            </a:r>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r>
              <a:rPr lang="en-US" sz="1400" b="1" dirty="0" smtClean="0">
                <a:solidFill>
                  <a:schemeClr val="tx1"/>
                </a:solidFill>
                <a:latin typeface="Garamond" panose="02020404030301010803" pitchFamily="18" charset="0"/>
              </a:rPr>
              <a:t>WHEN PACKAGING BECOMES ART</a:t>
            </a:r>
          </a:p>
          <a:p>
            <a:pPr algn="just"/>
            <a:endParaRPr lang="en-US" sz="1400" dirty="0">
              <a:solidFill>
                <a:schemeClr val="tx1"/>
              </a:solidFill>
              <a:latin typeface="Garamond" panose="02020404030301010803" pitchFamily="18" charset="0"/>
            </a:endParaRPr>
          </a:p>
          <a:p>
            <a:pPr algn="just"/>
            <a:r>
              <a:rPr lang="en-US" sz="1400" dirty="0" smtClean="0">
                <a:solidFill>
                  <a:schemeClr val="tx1"/>
                </a:solidFill>
                <a:latin typeface="Garamond" panose="02020404030301010803" pitchFamily="18" charset="0"/>
              </a:rPr>
              <a:t>In collaboration with our Italian partner </a:t>
            </a:r>
            <a:r>
              <a:rPr lang="en-US" sz="1400" dirty="0" err="1" smtClean="0">
                <a:solidFill>
                  <a:schemeClr val="tx1"/>
                </a:solidFill>
                <a:latin typeface="Garamond" panose="02020404030301010803" pitchFamily="18" charset="0"/>
              </a:rPr>
              <a:t>Giubilarte</a:t>
            </a:r>
            <a:r>
              <a:rPr lang="en-US" sz="1400" dirty="0" smtClean="0">
                <a:solidFill>
                  <a:schemeClr val="tx1"/>
                </a:solidFill>
                <a:latin typeface="Garamond" panose="02020404030301010803" pitchFamily="18" charset="0"/>
              </a:rPr>
              <a:t>*, a new package has been designed for Poste </a:t>
            </a:r>
            <a:r>
              <a:rPr lang="en-US" sz="1400" dirty="0" err="1" smtClean="0">
                <a:solidFill>
                  <a:schemeClr val="tx1"/>
                </a:solidFill>
                <a:latin typeface="Garamond" panose="02020404030301010803" pitchFamily="18" charset="0"/>
              </a:rPr>
              <a:t>Italiane</a:t>
            </a:r>
            <a:r>
              <a:rPr lang="en-US" sz="1400" dirty="0" smtClean="0">
                <a:solidFill>
                  <a:schemeClr val="tx1"/>
                </a:solidFill>
                <a:latin typeface="Garamond" panose="02020404030301010803" pitchFamily="18" charset="0"/>
              </a:rPr>
              <a:t> (the leading Italian postal service operator) through a competition of artists. The design has been used for a limited-edition Christmas package.</a:t>
            </a: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r>
              <a:rPr lang="en-US" sz="1400" dirty="0" smtClean="0">
                <a:solidFill>
                  <a:schemeClr val="tx1"/>
                </a:solidFill>
                <a:latin typeface="Garamond" panose="02020404030301010803" pitchFamily="18" charset="0"/>
              </a:rPr>
              <a:t>The winner of the 2013 competition was the artist Giuseppe </a:t>
            </a:r>
            <a:r>
              <a:rPr lang="en-US" sz="1400" dirty="0" err="1" smtClean="0">
                <a:solidFill>
                  <a:schemeClr val="tx1"/>
                </a:solidFill>
                <a:latin typeface="Garamond" panose="02020404030301010803" pitchFamily="18" charset="0"/>
              </a:rPr>
              <a:t>Stampone</a:t>
            </a:r>
            <a:r>
              <a:rPr lang="en-US" sz="1400" dirty="0" smtClean="0">
                <a:solidFill>
                  <a:schemeClr val="tx1"/>
                </a:solidFill>
                <a:latin typeface="Garamond" panose="02020404030301010803" pitchFamily="18" charset="0"/>
              </a:rPr>
              <a:t>. He was voted by a popular jury through a social network campaign.</a:t>
            </a: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100" dirty="0" smtClean="0">
              <a:solidFill>
                <a:schemeClr val="tx1"/>
              </a:solidFill>
              <a:latin typeface="Garamond" panose="02020404030301010803" pitchFamily="18" charset="0"/>
            </a:endParaRPr>
          </a:p>
          <a:p>
            <a:pPr algn="just"/>
            <a:r>
              <a:rPr lang="en-US" sz="1100" dirty="0" smtClean="0">
                <a:solidFill>
                  <a:schemeClr val="tx1"/>
                </a:solidFill>
                <a:latin typeface="Garamond" panose="02020404030301010803" pitchFamily="18" charset="0"/>
              </a:rPr>
              <a:t>* </a:t>
            </a:r>
            <a:r>
              <a:rPr lang="en-US" sz="1100" dirty="0" err="1" smtClean="0">
                <a:solidFill>
                  <a:schemeClr val="tx1"/>
                </a:solidFill>
                <a:latin typeface="Garamond" panose="02020404030301010803" pitchFamily="18" charset="0"/>
              </a:rPr>
              <a:t>Giubilarte</a:t>
            </a:r>
            <a:r>
              <a:rPr lang="en-US" sz="1100" dirty="0" smtClean="0">
                <a:solidFill>
                  <a:schemeClr val="tx1"/>
                </a:solidFill>
                <a:latin typeface="Garamond" panose="02020404030301010803" pitchFamily="18" charset="0"/>
              </a:rPr>
              <a:t> is an Italian-based </a:t>
            </a:r>
            <a:r>
              <a:rPr lang="en-US" sz="1100" dirty="0">
                <a:solidFill>
                  <a:schemeClr val="tx1"/>
                </a:solidFill>
                <a:latin typeface="Garamond" panose="02020404030301010803" pitchFamily="18" charset="0"/>
              </a:rPr>
              <a:t>company specialized in the organization of art-related events and </a:t>
            </a:r>
            <a:r>
              <a:rPr lang="en-US" sz="1100" dirty="0" smtClean="0">
                <a:solidFill>
                  <a:schemeClr val="tx1"/>
                </a:solidFill>
                <a:latin typeface="Garamond" panose="02020404030301010803" pitchFamily="18" charset="0"/>
              </a:rPr>
              <a:t>projects</a:t>
            </a:r>
            <a:endParaRPr lang="en-US" sz="11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a:solidFill>
                <a:schemeClr val="tx1"/>
              </a:solidFill>
              <a:latin typeface="Garamond" panose="02020404030301010803" pitchFamily="18" charset="0"/>
            </a:endParaRPr>
          </a:p>
        </p:txBody>
      </p:sp>
      <p:pic>
        <p:nvPicPr>
          <p:cNvPr id="2050" name="Picture 2" descr="D:\Dati\SCACCHI\ppt ART\Maxxi\Poste - Pacco d'artista - Stampo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48" b="6926"/>
          <a:stretch/>
        </p:blipFill>
        <p:spPr bwMode="auto">
          <a:xfrm>
            <a:off x="2389484" y="3635896"/>
            <a:ext cx="4086521" cy="2886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99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7" name="Rettangolo 6"/>
          <p:cNvSpPr/>
          <p:nvPr/>
        </p:nvSpPr>
        <p:spPr>
          <a:xfrm>
            <a:off x="0" y="0"/>
            <a:ext cx="2060848" cy="9144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bg1"/>
              </a:solidFill>
              <a:latin typeface="Garamond" panose="02020404030301010803" pitchFamily="18" charset="0"/>
            </a:endParaRPr>
          </a:p>
          <a:p>
            <a:endParaRPr lang="en-US" sz="2000" b="1" dirty="0" smtClean="0">
              <a:solidFill>
                <a:schemeClr val="bg1"/>
              </a:solidFill>
              <a:latin typeface="Garamond" panose="02020404030301010803" pitchFamily="18" charset="0"/>
            </a:endParaRPr>
          </a:p>
          <a:p>
            <a:r>
              <a:rPr lang="en-US" sz="2000" b="1" dirty="0" err="1" smtClean="0">
                <a:solidFill>
                  <a:schemeClr val="bg1"/>
                </a:solidFill>
                <a:latin typeface="Garamond" panose="02020404030301010803" pitchFamily="18" charset="0"/>
              </a:rPr>
              <a:t>pptArt</a:t>
            </a:r>
            <a:r>
              <a:rPr lang="en-US" sz="2000" b="1" baseline="30000" dirty="0" smtClean="0">
                <a:solidFill>
                  <a:schemeClr val="bg1"/>
                </a:solidFill>
                <a:latin typeface="Garamond" panose="02020404030301010803" pitchFamily="18" charset="0"/>
              </a:rPr>
              <a:t>®</a:t>
            </a:r>
            <a:endParaRPr lang="en-US" sz="2000" b="1" dirty="0">
              <a:solidFill>
                <a:schemeClr val="bg1"/>
              </a:solidFill>
              <a:latin typeface="Garamond" panose="02020404030301010803" pitchFamily="18" charset="0"/>
            </a:endParaRPr>
          </a:p>
          <a:p>
            <a:endParaRPr lang="en-US" sz="2000" dirty="0" smtClean="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smtClean="0">
              <a:solidFill>
                <a:schemeClr val="bg1"/>
              </a:solidFill>
              <a:latin typeface="Garamond" panose="02020404030301010803" pitchFamily="18" charset="0"/>
            </a:endParaRPr>
          </a:p>
          <a:p>
            <a:r>
              <a:rPr lang="en-US" sz="1400" dirty="0" err="1" smtClean="0">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is the one-stop shop for art-related corporate </a:t>
            </a:r>
            <a:r>
              <a:rPr lang="en-US" sz="1400" dirty="0" smtClean="0">
                <a:solidFill>
                  <a:schemeClr val="bg1"/>
                </a:solidFill>
                <a:latin typeface="Garamond" panose="02020404030301010803" pitchFamily="18" charset="0"/>
              </a:rPr>
              <a:t>services. </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Contrary </a:t>
            </a:r>
            <a:r>
              <a:rPr lang="en-US" sz="1400" dirty="0">
                <a:solidFill>
                  <a:schemeClr val="bg1"/>
                </a:solidFill>
                <a:latin typeface="Garamond" panose="02020404030301010803" pitchFamily="18" charset="0"/>
              </a:rPr>
              <a:t>to common and established perception,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 </a:t>
            </a:r>
            <a:r>
              <a:rPr lang="en-US" sz="1400" dirty="0">
                <a:solidFill>
                  <a:schemeClr val="bg1"/>
                </a:solidFill>
                <a:latin typeface="Garamond" panose="02020404030301010803" pitchFamily="18" charset="0"/>
              </a:rPr>
              <a:t>maintains that the corporate world can be the object of </a:t>
            </a:r>
            <a:r>
              <a:rPr lang="en-US" sz="1400" dirty="0" smtClean="0">
                <a:solidFill>
                  <a:schemeClr val="bg1"/>
                </a:solidFill>
                <a:latin typeface="Garamond" panose="02020404030301010803" pitchFamily="18" charset="0"/>
              </a:rPr>
              <a:t>art.</a:t>
            </a: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The </a:t>
            </a:r>
            <a:r>
              <a:rPr lang="en-US" sz="1400" dirty="0" err="1">
                <a:solidFill>
                  <a:schemeClr val="bg1"/>
                </a:solidFill>
                <a:latin typeface="Garamond" panose="02020404030301010803" pitchFamily="18" charset="0"/>
              </a:rPr>
              <a:t>pptArt</a:t>
            </a:r>
            <a:r>
              <a:rPr lang="en-US" sz="1400" baseline="30000" dirty="0">
                <a:solidFill>
                  <a:schemeClr val="bg1"/>
                </a:solidFill>
                <a:latin typeface="Garamond" panose="02020404030301010803" pitchFamily="18" charset="0"/>
              </a:rPr>
              <a:t>®</a:t>
            </a:r>
            <a:r>
              <a:rPr lang="en-US" sz="1400" dirty="0">
                <a:solidFill>
                  <a:schemeClr val="bg1"/>
                </a:solidFill>
                <a:latin typeface="Garamond" panose="02020404030301010803" pitchFamily="18" charset="0"/>
              </a:rPr>
              <a:t> manifesto has been signed by over </a:t>
            </a:r>
            <a:r>
              <a:rPr lang="en-US" sz="1400" dirty="0" smtClean="0">
                <a:solidFill>
                  <a:schemeClr val="bg1"/>
                </a:solidFill>
                <a:latin typeface="Garamond" panose="02020404030301010803" pitchFamily="18" charset="0"/>
              </a:rPr>
              <a:t>1,000 </a:t>
            </a:r>
            <a:r>
              <a:rPr lang="en-US" sz="1400" dirty="0">
                <a:solidFill>
                  <a:schemeClr val="bg1"/>
                </a:solidFill>
                <a:latin typeface="Garamond" panose="02020404030301010803" pitchFamily="18" charset="0"/>
              </a:rPr>
              <a:t>artists globally, mainly from the United States (25%) and the UK (15</a:t>
            </a:r>
            <a:r>
              <a:rPr lang="en-US" sz="1400" dirty="0" smtClean="0">
                <a:solidFill>
                  <a:schemeClr val="bg1"/>
                </a:solidFill>
                <a:latin typeface="Garamond" panose="02020404030301010803" pitchFamily="18" charset="0"/>
              </a:rPr>
              <a:t>%).</a:t>
            </a:r>
          </a:p>
          <a:p>
            <a:endParaRPr lang="en-US" sz="1400" dirty="0" smtClean="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endParaRPr lang="en-US" sz="1400" dirty="0">
              <a:solidFill>
                <a:schemeClr val="bg1"/>
              </a:solidFill>
              <a:latin typeface="Garamond" panose="02020404030301010803" pitchFamily="18" charset="0"/>
            </a:endParaRPr>
          </a:p>
          <a:p>
            <a:r>
              <a:rPr lang="en-US" sz="1400" dirty="0" smtClean="0">
                <a:solidFill>
                  <a:schemeClr val="bg1"/>
                </a:solidFill>
                <a:latin typeface="Garamond" panose="02020404030301010803" pitchFamily="18" charset="0"/>
              </a:rPr>
              <a:t>www.</a:t>
            </a:r>
            <a:r>
              <a:rPr lang="en-US" sz="1400" b="1" dirty="0" smtClean="0">
                <a:solidFill>
                  <a:schemeClr val="bg1"/>
                </a:solidFill>
                <a:latin typeface="Garamond" panose="02020404030301010803" pitchFamily="18" charset="0"/>
              </a:rPr>
              <a:t>pptArt</a:t>
            </a:r>
            <a:r>
              <a:rPr lang="en-US" sz="1400" dirty="0" smtClean="0">
                <a:solidFill>
                  <a:schemeClr val="bg1"/>
                </a:solidFill>
                <a:latin typeface="Garamond" panose="02020404030301010803" pitchFamily="18" charset="0"/>
              </a:rPr>
              <a:t>.net</a:t>
            </a:r>
            <a:endParaRPr lang="en-US" sz="1400" dirty="0">
              <a:solidFill>
                <a:schemeClr val="bg1"/>
              </a:solidFill>
              <a:latin typeface="Garamond" panose="02020404030301010803" pitchFamily="18" charset="0"/>
            </a:endParaRPr>
          </a:p>
          <a:p>
            <a:pPr algn="just"/>
            <a:endParaRPr lang="it-IT" sz="1400" dirty="0">
              <a:solidFill>
                <a:schemeClr val="bg1"/>
              </a:solidFill>
              <a:latin typeface="Garamond" panose="02020404030301010803" pitchFamily="18" charset="0"/>
            </a:endParaRPr>
          </a:p>
        </p:txBody>
      </p:sp>
      <p:sp>
        <p:nvSpPr>
          <p:cNvPr id="4" name="Rettangolo 3"/>
          <p:cNvSpPr/>
          <p:nvPr/>
        </p:nvSpPr>
        <p:spPr>
          <a:xfrm>
            <a:off x="2060848" y="0"/>
            <a:ext cx="4797152" cy="9144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t" anchorCtr="0"/>
          <a:lstStyle/>
          <a:p>
            <a:pPr algn="ctr"/>
            <a:endParaRPr lang="en-US" b="1" dirty="0" smtClean="0">
              <a:solidFill>
                <a:schemeClr val="tx1"/>
              </a:solidFill>
              <a:latin typeface="Garamond" panose="02020404030301010803" pitchFamily="18" charset="0"/>
            </a:endParaRPr>
          </a:p>
          <a:p>
            <a:endParaRPr lang="en-US" sz="2000" b="1" dirty="0" smtClean="0">
              <a:solidFill>
                <a:schemeClr val="tx1"/>
              </a:solidFill>
              <a:latin typeface="Garamond" panose="02020404030301010803" pitchFamily="18" charset="0"/>
            </a:endParaRPr>
          </a:p>
          <a:p>
            <a:r>
              <a:rPr lang="en-US" sz="2000" b="1" dirty="0" err="1" smtClean="0">
                <a:solidFill>
                  <a:schemeClr val="tx1"/>
                </a:solidFill>
                <a:latin typeface="Garamond" panose="02020404030301010803" pitchFamily="18" charset="0"/>
              </a:rPr>
              <a:t>pptArt</a:t>
            </a:r>
            <a:r>
              <a:rPr lang="en-US" sz="2000" b="1" baseline="30000" dirty="0" smtClean="0">
                <a:solidFill>
                  <a:schemeClr val="tx1"/>
                </a:solidFill>
                <a:latin typeface="Garamond" panose="02020404030301010803" pitchFamily="18" charset="0"/>
              </a:rPr>
              <a:t>®</a:t>
            </a:r>
            <a:endParaRPr lang="en-US" sz="2000" b="1" dirty="0">
              <a:solidFill>
                <a:schemeClr val="tx1"/>
              </a:solidFill>
              <a:latin typeface="Garamond" panose="02020404030301010803" pitchFamily="18" charset="0"/>
            </a:endParaRPr>
          </a:p>
          <a:p>
            <a:r>
              <a:rPr lang="en-US" sz="2000" b="1" dirty="0" smtClean="0">
                <a:solidFill>
                  <a:schemeClr val="tx1"/>
                </a:solidFill>
                <a:latin typeface="Garamond" panose="02020404030301010803" pitchFamily="18" charset="0"/>
              </a:rPr>
              <a:t>PROCESS</a:t>
            </a:r>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a:p>
            <a:pPr algn="just"/>
            <a:endParaRPr lang="en-US" sz="1400" dirty="0" smtClean="0">
              <a:solidFill>
                <a:schemeClr val="tx1"/>
              </a:solidFill>
              <a:latin typeface="Garamond" panose="02020404030301010803" pitchFamily="18" charset="0"/>
            </a:endParaRPr>
          </a:p>
        </p:txBody>
      </p:sp>
      <p:sp>
        <p:nvSpPr>
          <p:cNvPr id="5" name="Rettangolo 4"/>
          <p:cNvSpPr/>
          <p:nvPr/>
        </p:nvSpPr>
        <p:spPr>
          <a:xfrm>
            <a:off x="683876" y="8533026"/>
            <a:ext cx="252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000" b="1" dirty="0" smtClean="0">
                <a:solidFill>
                  <a:schemeClr val="tx1"/>
                </a:solidFill>
                <a:latin typeface="Garamond" panose="02020404030301010803" pitchFamily="18" charset="0"/>
              </a:rPr>
              <a:t>Art</a:t>
            </a:r>
            <a:endParaRPr lang="it-IT" sz="1000" b="1" dirty="0">
              <a:solidFill>
                <a:schemeClr val="tx1"/>
              </a:solidFill>
              <a:latin typeface="Garamond" panose="02020404030301010803" pitchFamily="18" charset="0"/>
            </a:endParaRPr>
          </a:p>
        </p:txBody>
      </p:sp>
      <p:sp>
        <p:nvSpPr>
          <p:cNvPr id="6" name="Rettangolo 5"/>
          <p:cNvSpPr/>
          <p:nvPr/>
        </p:nvSpPr>
        <p:spPr>
          <a:xfrm>
            <a:off x="396000" y="8244408"/>
            <a:ext cx="360000" cy="360040"/>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1"/>
          <a:lstStyle/>
          <a:p>
            <a:pPr algn="ctr"/>
            <a:r>
              <a:rPr lang="it-IT" sz="1050" b="1" dirty="0" err="1" smtClean="0">
                <a:solidFill>
                  <a:schemeClr val="bg1"/>
                </a:solidFill>
                <a:latin typeface="Garamond" panose="02020404030301010803" pitchFamily="18" charset="0"/>
              </a:rPr>
              <a:t>ppt</a:t>
            </a:r>
            <a:endParaRPr lang="it-IT" sz="1050" b="1" dirty="0">
              <a:solidFill>
                <a:schemeClr val="bg1"/>
              </a:solidFill>
              <a:latin typeface="Garamond" panose="02020404030301010803" pitchFamily="18" charset="0"/>
            </a:endParaRPr>
          </a:p>
        </p:txBody>
      </p:sp>
      <p:sp>
        <p:nvSpPr>
          <p:cNvPr id="3" name="Rettangolo 2"/>
          <p:cNvSpPr/>
          <p:nvPr/>
        </p:nvSpPr>
        <p:spPr>
          <a:xfrm>
            <a:off x="2304513" y="1979712"/>
            <a:ext cx="1080120" cy="36004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Garamond" panose="02020404030301010803" pitchFamily="18" charset="0"/>
              </a:rPr>
              <a:t>Client</a:t>
            </a:r>
            <a:endParaRPr lang="it-IT" b="1" dirty="0">
              <a:solidFill>
                <a:schemeClr val="tx1"/>
              </a:solidFill>
              <a:latin typeface="Garamond" panose="02020404030301010803" pitchFamily="18" charset="0"/>
            </a:endParaRPr>
          </a:p>
        </p:txBody>
      </p:sp>
      <p:sp>
        <p:nvSpPr>
          <p:cNvPr id="11" name="Rettangolo 10"/>
          <p:cNvSpPr/>
          <p:nvPr/>
        </p:nvSpPr>
        <p:spPr>
          <a:xfrm>
            <a:off x="3905415" y="1979712"/>
            <a:ext cx="1080120" cy="36004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Garamond" panose="02020404030301010803" pitchFamily="18" charset="0"/>
              </a:rPr>
              <a:t>pptArt</a:t>
            </a:r>
            <a:r>
              <a:rPr lang="en-US" b="1" baseline="30000" dirty="0" smtClean="0">
                <a:solidFill>
                  <a:schemeClr val="tx1"/>
                </a:solidFill>
                <a:latin typeface="Garamond" panose="02020404030301010803" pitchFamily="18" charset="0"/>
              </a:rPr>
              <a:t>®</a:t>
            </a:r>
            <a:endParaRPr lang="en-US" b="1" dirty="0">
              <a:solidFill>
                <a:schemeClr val="tx1"/>
              </a:solidFill>
              <a:latin typeface="Garamond" panose="02020404030301010803" pitchFamily="18" charset="0"/>
            </a:endParaRPr>
          </a:p>
        </p:txBody>
      </p:sp>
      <p:sp>
        <p:nvSpPr>
          <p:cNvPr id="12" name="Rettangolo 11"/>
          <p:cNvSpPr/>
          <p:nvPr/>
        </p:nvSpPr>
        <p:spPr>
          <a:xfrm>
            <a:off x="5550482" y="1979712"/>
            <a:ext cx="1080120" cy="36004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Garamond" panose="02020404030301010803" pitchFamily="18" charset="0"/>
              </a:rPr>
              <a:t>Artists</a:t>
            </a:r>
            <a:endParaRPr lang="it-IT" b="1" dirty="0">
              <a:solidFill>
                <a:schemeClr val="tx1"/>
              </a:solidFill>
              <a:latin typeface="Garamond" panose="02020404030301010803" pitchFamily="18" charset="0"/>
            </a:endParaRPr>
          </a:p>
        </p:txBody>
      </p:sp>
      <p:cxnSp>
        <p:nvCxnSpPr>
          <p:cNvPr id="9" name="Connettore 1 8"/>
          <p:cNvCxnSpPr/>
          <p:nvPr/>
        </p:nvCxnSpPr>
        <p:spPr>
          <a:xfrm>
            <a:off x="3662953" y="1979712"/>
            <a:ext cx="0" cy="676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5251333" y="1979712"/>
            <a:ext cx="0" cy="676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2304513" y="2627784"/>
            <a:ext cx="432608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3742115" y="3819580"/>
            <a:ext cx="1440160" cy="7200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solidFill>
                  <a:schemeClr val="tx1"/>
                </a:solidFill>
                <a:latin typeface="Garamond" panose="02020404030301010803" pitchFamily="18" charset="0"/>
              </a:rPr>
              <a:t>Preparation</a:t>
            </a:r>
            <a:r>
              <a:rPr lang="it-IT" sz="1400" dirty="0" smtClean="0">
                <a:solidFill>
                  <a:schemeClr val="tx1"/>
                </a:solidFill>
                <a:latin typeface="Garamond" panose="02020404030301010803" pitchFamily="18" charset="0"/>
              </a:rPr>
              <a:t> of brief </a:t>
            </a:r>
            <a:r>
              <a:rPr lang="it-IT" sz="1400" dirty="0" err="1" smtClean="0">
                <a:solidFill>
                  <a:schemeClr val="tx1"/>
                </a:solidFill>
                <a:latin typeface="Garamond" panose="02020404030301010803" pitchFamily="18" charset="0"/>
              </a:rPr>
              <a:t>as</a:t>
            </a:r>
            <a:r>
              <a:rPr lang="it-IT" sz="1400" dirty="0" smtClean="0">
                <a:solidFill>
                  <a:schemeClr val="tx1"/>
                </a:solidFill>
                <a:latin typeface="Garamond" panose="02020404030301010803" pitchFamily="18" charset="0"/>
              </a:rPr>
              <a:t> input for </a:t>
            </a:r>
            <a:r>
              <a:rPr lang="it-IT" sz="1400" dirty="0" err="1" smtClean="0">
                <a:solidFill>
                  <a:schemeClr val="tx1"/>
                </a:solidFill>
                <a:latin typeface="Garamond" panose="02020404030301010803" pitchFamily="18" charset="0"/>
              </a:rPr>
              <a:t>artists</a:t>
            </a:r>
            <a:endParaRPr lang="it-IT" sz="1400" dirty="0">
              <a:solidFill>
                <a:schemeClr val="tx1"/>
              </a:solidFill>
              <a:latin typeface="Garamond" panose="02020404030301010803" pitchFamily="18" charset="0"/>
            </a:endParaRPr>
          </a:p>
        </p:txBody>
      </p:sp>
      <p:sp>
        <p:nvSpPr>
          <p:cNvPr id="21" name="Rettangolo 20"/>
          <p:cNvSpPr/>
          <p:nvPr/>
        </p:nvSpPr>
        <p:spPr>
          <a:xfrm>
            <a:off x="3742115" y="4792126"/>
            <a:ext cx="1440160" cy="86409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latin typeface="Garamond" panose="02020404030301010803" pitchFamily="18" charset="0"/>
              </a:rPr>
              <a:t>Organization of contest </a:t>
            </a:r>
            <a:r>
              <a:rPr lang="it-IT" sz="1400" dirty="0" err="1" smtClean="0">
                <a:solidFill>
                  <a:schemeClr val="tx1"/>
                </a:solidFill>
                <a:latin typeface="Garamond" panose="02020404030301010803" pitchFamily="18" charset="0"/>
              </a:rPr>
              <a:t>through</a:t>
            </a:r>
            <a:r>
              <a:rPr lang="it-IT" sz="1400" dirty="0" smtClean="0">
                <a:solidFill>
                  <a:schemeClr val="tx1"/>
                </a:solidFill>
                <a:latin typeface="Garamond" panose="02020404030301010803" pitchFamily="18" charset="0"/>
              </a:rPr>
              <a:t> </a:t>
            </a:r>
            <a:r>
              <a:rPr lang="it-IT" sz="1400" dirty="0" err="1" smtClean="0">
                <a:solidFill>
                  <a:schemeClr val="tx1"/>
                </a:solidFill>
                <a:latin typeface="Garamond" panose="02020404030301010803" pitchFamily="18" charset="0"/>
              </a:rPr>
              <a:t>crowdsourcing</a:t>
            </a:r>
            <a:r>
              <a:rPr lang="it-IT" sz="1400" dirty="0" smtClean="0">
                <a:solidFill>
                  <a:schemeClr val="tx1"/>
                </a:solidFill>
                <a:latin typeface="Garamond" panose="02020404030301010803" pitchFamily="18" charset="0"/>
              </a:rPr>
              <a:t> </a:t>
            </a:r>
            <a:r>
              <a:rPr lang="it-IT" sz="1400" dirty="0" err="1" smtClean="0">
                <a:solidFill>
                  <a:schemeClr val="tx1"/>
                </a:solidFill>
                <a:latin typeface="Garamond" panose="02020404030301010803" pitchFamily="18" charset="0"/>
              </a:rPr>
              <a:t>platform</a:t>
            </a:r>
            <a:endParaRPr lang="it-IT" sz="1400" dirty="0">
              <a:solidFill>
                <a:schemeClr val="tx1"/>
              </a:solidFill>
              <a:latin typeface="Garamond" panose="02020404030301010803" pitchFamily="18" charset="0"/>
            </a:endParaRPr>
          </a:p>
        </p:txBody>
      </p:sp>
      <p:sp>
        <p:nvSpPr>
          <p:cNvPr id="22" name="Rettangolo 21"/>
          <p:cNvSpPr/>
          <p:nvPr/>
        </p:nvSpPr>
        <p:spPr>
          <a:xfrm>
            <a:off x="5373216" y="5907812"/>
            <a:ext cx="1440160" cy="6084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solidFill>
                  <a:schemeClr val="tx1"/>
                </a:solidFill>
                <a:latin typeface="Garamond" panose="02020404030301010803" pitchFamily="18" charset="0"/>
              </a:rPr>
              <a:t>Elaboration</a:t>
            </a:r>
            <a:r>
              <a:rPr lang="it-IT" sz="1400" dirty="0" smtClean="0">
                <a:solidFill>
                  <a:schemeClr val="tx1"/>
                </a:solidFill>
                <a:latin typeface="Garamond" panose="02020404030301010803" pitchFamily="18" charset="0"/>
              </a:rPr>
              <a:t> of </a:t>
            </a:r>
            <a:r>
              <a:rPr lang="it-IT" sz="1400" dirty="0" err="1" smtClean="0">
                <a:solidFill>
                  <a:schemeClr val="tx1"/>
                </a:solidFill>
                <a:latin typeface="Garamond" panose="02020404030301010803" pitchFamily="18" charset="0"/>
              </a:rPr>
              <a:t>proposals</a:t>
            </a:r>
            <a:endParaRPr lang="it-IT" sz="1400" dirty="0">
              <a:solidFill>
                <a:schemeClr val="tx1"/>
              </a:solidFill>
              <a:latin typeface="Garamond" panose="02020404030301010803" pitchFamily="18" charset="0"/>
            </a:endParaRPr>
          </a:p>
        </p:txBody>
      </p:sp>
      <p:sp>
        <p:nvSpPr>
          <p:cNvPr id="23" name="Rettangolo 22"/>
          <p:cNvSpPr/>
          <p:nvPr/>
        </p:nvSpPr>
        <p:spPr>
          <a:xfrm>
            <a:off x="2124493" y="7852028"/>
            <a:ext cx="1440160" cy="6084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solidFill>
                  <a:schemeClr val="tx1"/>
                </a:solidFill>
                <a:latin typeface="Garamond" panose="02020404030301010803" pitchFamily="18" charset="0"/>
              </a:rPr>
              <a:t>Choice</a:t>
            </a:r>
            <a:r>
              <a:rPr lang="it-IT" sz="1400" dirty="0" smtClean="0">
                <a:solidFill>
                  <a:schemeClr val="tx1"/>
                </a:solidFill>
                <a:latin typeface="Garamond" panose="02020404030301010803" pitchFamily="18" charset="0"/>
              </a:rPr>
              <a:t> of best </a:t>
            </a:r>
            <a:r>
              <a:rPr lang="it-IT" sz="1400" dirty="0" err="1" smtClean="0">
                <a:solidFill>
                  <a:schemeClr val="tx1"/>
                </a:solidFill>
                <a:latin typeface="Garamond" panose="02020404030301010803" pitchFamily="18" charset="0"/>
              </a:rPr>
              <a:t>proposal</a:t>
            </a:r>
            <a:endParaRPr lang="it-IT" sz="1400" dirty="0">
              <a:solidFill>
                <a:schemeClr val="tx1"/>
              </a:solidFill>
              <a:latin typeface="Garamond" panose="02020404030301010803" pitchFamily="18" charset="0"/>
            </a:endParaRPr>
          </a:p>
        </p:txBody>
      </p:sp>
      <p:sp>
        <p:nvSpPr>
          <p:cNvPr id="24" name="Rettangolo 23"/>
          <p:cNvSpPr/>
          <p:nvPr/>
        </p:nvSpPr>
        <p:spPr>
          <a:xfrm>
            <a:off x="3742115" y="6771908"/>
            <a:ext cx="1440160" cy="7524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latin typeface="Garamond" panose="02020404030301010803" pitchFamily="18" charset="0"/>
              </a:rPr>
              <a:t>Ranking of </a:t>
            </a:r>
            <a:r>
              <a:rPr lang="it-IT" sz="1400" dirty="0" err="1" smtClean="0">
                <a:solidFill>
                  <a:schemeClr val="tx1"/>
                </a:solidFill>
                <a:latin typeface="Garamond" panose="02020404030301010803" pitchFamily="18" charset="0"/>
              </a:rPr>
              <a:t>proposals</a:t>
            </a:r>
            <a:r>
              <a:rPr lang="it-IT" sz="1400" dirty="0" smtClean="0">
                <a:solidFill>
                  <a:schemeClr val="tx1"/>
                </a:solidFill>
                <a:latin typeface="Garamond" panose="02020404030301010803" pitchFamily="18" charset="0"/>
              </a:rPr>
              <a:t> with art </a:t>
            </a:r>
            <a:r>
              <a:rPr lang="it-IT" sz="1400" dirty="0" err="1" smtClean="0">
                <a:solidFill>
                  <a:schemeClr val="tx1"/>
                </a:solidFill>
                <a:latin typeface="Garamond" panose="02020404030301010803" pitchFamily="18" charset="0"/>
              </a:rPr>
              <a:t>advisors</a:t>
            </a:r>
            <a:endParaRPr lang="it-IT" sz="1400" dirty="0">
              <a:solidFill>
                <a:schemeClr val="tx1"/>
              </a:solidFill>
              <a:latin typeface="Garamond" panose="02020404030301010803" pitchFamily="18" charset="0"/>
            </a:endParaRPr>
          </a:p>
        </p:txBody>
      </p:sp>
      <p:sp>
        <p:nvSpPr>
          <p:cNvPr id="25" name="Rettangolo 24"/>
          <p:cNvSpPr/>
          <p:nvPr/>
        </p:nvSpPr>
        <p:spPr>
          <a:xfrm>
            <a:off x="5373216" y="7852028"/>
            <a:ext cx="1440160" cy="6084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solidFill>
                  <a:schemeClr val="tx1"/>
                </a:solidFill>
                <a:latin typeface="Garamond" panose="02020404030301010803" pitchFamily="18" charset="0"/>
              </a:rPr>
              <a:t>Original</a:t>
            </a:r>
            <a:r>
              <a:rPr lang="it-IT" sz="1400" dirty="0" smtClean="0">
                <a:solidFill>
                  <a:schemeClr val="tx1"/>
                </a:solidFill>
                <a:latin typeface="Garamond" panose="02020404030301010803" pitchFamily="18" charset="0"/>
              </a:rPr>
              <a:t> </a:t>
            </a:r>
            <a:r>
              <a:rPr lang="it-IT" sz="1400" dirty="0" err="1" smtClean="0">
                <a:solidFill>
                  <a:schemeClr val="tx1"/>
                </a:solidFill>
                <a:latin typeface="Garamond" panose="02020404030301010803" pitchFamily="18" charset="0"/>
              </a:rPr>
              <a:t>artwork</a:t>
            </a:r>
            <a:r>
              <a:rPr lang="it-IT" sz="1400" dirty="0" smtClean="0">
                <a:solidFill>
                  <a:schemeClr val="tx1"/>
                </a:solidFill>
                <a:latin typeface="Garamond" panose="02020404030301010803" pitchFamily="18" charset="0"/>
              </a:rPr>
              <a:t> </a:t>
            </a:r>
            <a:r>
              <a:rPr lang="it-IT" sz="1400" dirty="0" err="1" smtClean="0">
                <a:solidFill>
                  <a:schemeClr val="tx1"/>
                </a:solidFill>
                <a:latin typeface="Garamond" panose="02020404030301010803" pitchFamily="18" charset="0"/>
              </a:rPr>
              <a:t>development</a:t>
            </a:r>
            <a:endParaRPr lang="it-IT" sz="1400" dirty="0">
              <a:solidFill>
                <a:schemeClr val="tx1"/>
              </a:solidFill>
              <a:latin typeface="Garamond" panose="02020404030301010803" pitchFamily="18" charset="0"/>
            </a:endParaRPr>
          </a:p>
        </p:txBody>
      </p:sp>
      <p:cxnSp>
        <p:nvCxnSpPr>
          <p:cNvPr id="17" name="Connettore 2 16"/>
          <p:cNvCxnSpPr>
            <a:stCxn id="20" idx="2"/>
            <a:endCxn id="21" idx="0"/>
          </p:cNvCxnSpPr>
          <p:nvPr/>
        </p:nvCxnSpPr>
        <p:spPr>
          <a:xfrm>
            <a:off x="4462195" y="4539660"/>
            <a:ext cx="0" cy="252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a:off x="4468766" y="3293785"/>
            <a:ext cx="0" cy="5236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4125223" y="3293785"/>
            <a:ext cx="3435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2304513" y="2955484"/>
            <a:ext cx="1949889" cy="6480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latin typeface="Garamond" panose="02020404030301010803" pitchFamily="18" charset="0"/>
              </a:rPr>
              <a:t>Definition of </a:t>
            </a:r>
            <a:r>
              <a:rPr lang="it-IT" sz="1400" dirty="0" err="1">
                <a:solidFill>
                  <a:schemeClr val="tx1"/>
                </a:solidFill>
                <a:latin typeface="Garamond" panose="02020404030301010803" pitchFamily="18" charset="0"/>
              </a:rPr>
              <a:t>g</a:t>
            </a:r>
            <a:r>
              <a:rPr lang="it-IT" sz="1400" dirty="0" err="1" smtClean="0">
                <a:solidFill>
                  <a:schemeClr val="tx1"/>
                </a:solidFill>
                <a:latin typeface="Garamond" panose="02020404030301010803" pitchFamily="18" charset="0"/>
              </a:rPr>
              <a:t>uidelines</a:t>
            </a:r>
            <a:r>
              <a:rPr lang="it-IT" sz="1400" dirty="0" smtClean="0">
                <a:solidFill>
                  <a:schemeClr val="tx1"/>
                </a:solidFill>
                <a:latin typeface="Garamond" panose="02020404030301010803" pitchFamily="18" charset="0"/>
              </a:rPr>
              <a:t> for packaging </a:t>
            </a:r>
            <a:r>
              <a:rPr lang="it-IT" sz="1400" dirty="0" err="1" smtClean="0">
                <a:solidFill>
                  <a:schemeClr val="tx1"/>
                </a:solidFill>
                <a:latin typeface="Garamond" panose="02020404030301010803" pitchFamily="18" charset="0"/>
              </a:rPr>
              <a:t>evolution</a:t>
            </a:r>
            <a:endParaRPr lang="it-IT" sz="1400" dirty="0">
              <a:solidFill>
                <a:schemeClr val="tx1"/>
              </a:solidFill>
              <a:latin typeface="Garamond" panose="02020404030301010803" pitchFamily="18" charset="0"/>
            </a:endParaRPr>
          </a:p>
        </p:txBody>
      </p:sp>
      <p:cxnSp>
        <p:nvCxnSpPr>
          <p:cNvPr id="38" name="Connettore 2 37"/>
          <p:cNvCxnSpPr/>
          <p:nvPr/>
        </p:nvCxnSpPr>
        <p:spPr>
          <a:xfrm>
            <a:off x="6093296" y="5220072"/>
            <a:ext cx="0" cy="697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5173689" y="5220072"/>
            <a:ext cx="919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5173689" y="7187786"/>
            <a:ext cx="919607"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2844573" y="7170706"/>
            <a:ext cx="919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23" idx="3"/>
            <a:endCxn id="25" idx="1"/>
          </p:cNvCxnSpPr>
          <p:nvPr/>
        </p:nvCxnSpPr>
        <p:spPr>
          <a:xfrm>
            <a:off x="3564653" y="8156230"/>
            <a:ext cx="18085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H="1">
            <a:off x="6090542" y="6516216"/>
            <a:ext cx="2754" cy="671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a:off x="2844573" y="7170706"/>
            <a:ext cx="0" cy="681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19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4292</TotalTime>
  <Words>1320</Words>
  <Application>Microsoft Office PowerPoint</Application>
  <PresentationFormat>Presentazione su schermo (4:3)</PresentationFormat>
  <Paragraphs>286</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Matteo</dc:creator>
  <cp:lastModifiedBy>Desiata Luca (CORPORATE)</cp:lastModifiedBy>
  <cp:revision>274</cp:revision>
  <cp:lastPrinted>2013-11-08T15:49:55Z</cp:lastPrinted>
  <dcterms:created xsi:type="dcterms:W3CDTF">2012-02-17T11:06:39Z</dcterms:created>
  <dcterms:modified xsi:type="dcterms:W3CDTF">2014-11-06T13:31:48Z</dcterms:modified>
</cp:coreProperties>
</file>